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70" r:id="rId2"/>
    <p:sldId id="274" r:id="rId3"/>
    <p:sldId id="359" r:id="rId4"/>
    <p:sldId id="328" r:id="rId5"/>
    <p:sldId id="341" r:id="rId6"/>
    <p:sldId id="299" r:id="rId7"/>
    <p:sldId id="296" r:id="rId8"/>
    <p:sldId id="278" r:id="rId9"/>
    <p:sldId id="279" r:id="rId10"/>
    <p:sldId id="300" r:id="rId11"/>
    <p:sldId id="301" r:id="rId12"/>
    <p:sldId id="281" r:id="rId13"/>
    <p:sldId id="292" r:id="rId14"/>
    <p:sldId id="293" r:id="rId15"/>
    <p:sldId id="297" r:id="rId16"/>
    <p:sldId id="327" r:id="rId17"/>
    <p:sldId id="302" r:id="rId18"/>
    <p:sldId id="304" r:id="rId19"/>
    <p:sldId id="305" r:id="rId20"/>
    <p:sldId id="294" r:id="rId21"/>
    <p:sldId id="285" r:id="rId22"/>
    <p:sldId id="306" r:id="rId23"/>
    <p:sldId id="313" r:id="rId24"/>
    <p:sldId id="307" r:id="rId25"/>
    <p:sldId id="287" r:id="rId26"/>
    <p:sldId id="345" r:id="rId27"/>
    <p:sldId id="349" r:id="rId28"/>
    <p:sldId id="350" r:id="rId29"/>
    <p:sldId id="351" r:id="rId30"/>
    <p:sldId id="326" r:id="rId31"/>
    <p:sldId id="288" r:id="rId32"/>
    <p:sldId id="308" r:id="rId33"/>
    <p:sldId id="275" r:id="rId34"/>
    <p:sldId id="289" r:id="rId35"/>
    <p:sldId id="355" r:id="rId36"/>
    <p:sldId id="357" r:id="rId37"/>
    <p:sldId id="291" r:id="rId38"/>
    <p:sldId id="315" r:id="rId39"/>
    <p:sldId id="314" r:id="rId40"/>
    <p:sldId id="317" r:id="rId41"/>
    <p:sldId id="318" r:id="rId42"/>
    <p:sldId id="319" r:id="rId43"/>
    <p:sldId id="320" r:id="rId44"/>
    <p:sldId id="346" r:id="rId45"/>
    <p:sldId id="347" r:id="rId46"/>
    <p:sldId id="344" r:id="rId47"/>
    <p:sldId id="343" r:id="rId48"/>
    <p:sldId id="348" r:id="rId49"/>
    <p:sldId id="352" r:id="rId50"/>
    <p:sldId id="358" r:id="rId51"/>
    <p:sldId id="353" r:id="rId52"/>
    <p:sldId id="321" r:id="rId53"/>
    <p:sldId id="335" r:id="rId54"/>
    <p:sldId id="342" r:id="rId55"/>
    <p:sldId id="273" r:id="rId56"/>
    <p:sldId id="271" r:id="rId57"/>
    <p:sldId id="269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4640" autoAdjust="0"/>
  </p:normalViewPr>
  <p:slideViewPr>
    <p:cSldViewPr>
      <p:cViewPr>
        <p:scale>
          <a:sx n="66" d="100"/>
          <a:sy n="66" d="100"/>
        </p:scale>
        <p:origin x="-1038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BE9E0D5-B81F-425A-896D-CD198763A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3A495-FE97-43FE-9B88-61D89F9123D2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F0CEC-9AA3-4087-BF7A-4892FB952B4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87AD8-047D-45A1-B3AE-973E7A0B1406}" type="slidenum">
              <a:rPr lang="en-US" smtClean="0">
                <a:latin typeface="Arial" charset="0"/>
              </a:rPr>
              <a:pPr/>
              <a:t>55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37CA-4CFA-4DDB-976D-8B75BF2B1521}" type="slidenum">
              <a:rPr lang="en-US" smtClean="0">
                <a:latin typeface="Arial" charset="0"/>
              </a:rPr>
              <a:pPr/>
              <a:t>56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25ECC-ABF1-4F8A-A025-C6E156932F86}" type="slidenum">
              <a:rPr lang="en-US" smtClean="0">
                <a:latin typeface="Arial" charset="0"/>
              </a:rPr>
              <a:pPr/>
              <a:t>57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FAA9-D409-4D97-ABEF-9FFDA5C7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3DD1-798B-4EE4-A0CE-DE8E39A00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4015-D98B-4289-8CEB-7E98FC707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E174F-2BDD-4F62-9F38-740B1DBEE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555C-59EC-48E2-B178-AF477311E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BF79-6148-4CF5-A50A-9501FFD5A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B2379-4977-416C-9DA7-799AE463A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37863-5746-48F1-8A45-2A72BFCDF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08D4-B26C-4B1C-91B4-63292FC9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70F4-8524-45A7-84EC-EAD8AA276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5F1A-96C3-468C-BD94-DF5C4B246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CB6ABD7C-22CA-400A-86A7-AAE249137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868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</a:rPr>
              <a:t>Parapsychology &amp; </a:t>
            </a:r>
            <a:br>
              <a:rPr lang="en-US" sz="54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5400" b="1" dirty="0" smtClean="0">
                <a:solidFill>
                  <a:schemeClr val="tx2">
                    <a:lumMod val="90000"/>
                  </a:schemeClr>
                </a:solidFill>
              </a:rPr>
              <a:t>the Nature of Abilities</a:t>
            </a:r>
            <a:endParaRPr lang="en-US" b="1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00200" y="5029200"/>
            <a:ext cx="481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05000" y="4343400"/>
            <a:ext cx="5359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Stephen E.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Braude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Emeritus Professor of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Philosophy</a:t>
            </a: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Maryland Baltimore County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(3) An intermediate (and more difficult to characterize) sense of the term. Two principal subsets: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(3a)</a:t>
            </a:r>
            <a:r>
              <a:rPr lang="en-US" dirty="0" smtClean="0"/>
              <a:t> Higher-level, relatively widespread endowments, traits or dispositions—e.g., the ability to ride a bicycle, make people feel comfortable, deal courageously with one’s shyness, remember phone numbers, bake a cake, respond appropriately in conversation.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(3) An intermediate (and more difficult to characterize) sense of the term. Two principal subsets: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(3b) </a:t>
            </a:r>
            <a:r>
              <a:rPr lang="en-US" dirty="0" smtClean="0"/>
              <a:t>We often speak of people who have musical or athletic abilities, but who haven’t yet harnessed those gifts in order to develop the associated skills (e.g., Albert </a:t>
            </a:r>
            <a:r>
              <a:rPr lang="en-US" dirty="0" err="1" smtClean="0"/>
              <a:t>Roussel</a:t>
            </a:r>
            <a:r>
              <a:rPr lang="en-US" dirty="0" smtClean="0"/>
              <a:t>). In this sense, a person can be born with certain (as yet </a:t>
            </a:r>
            <a:r>
              <a:rPr lang="en-US" dirty="0" smtClean="0"/>
              <a:t>unexpressed) </a:t>
            </a:r>
            <a:r>
              <a:rPr lang="en-US" dirty="0" smtClean="0"/>
              <a:t>abilities.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“Ability” in sense (3b) resembles what Plato in </a:t>
            </a:r>
            <a:r>
              <a:rPr lang="en-US" i="1" dirty="0" smtClean="0"/>
              <a:t>The Republic</a:t>
            </a:r>
            <a:r>
              <a:rPr lang="en-US" dirty="0" smtClean="0"/>
              <a:t> meant by “natural gift”:</a:t>
            </a:r>
          </a:p>
          <a:p>
            <a:pPr>
              <a:buNone/>
            </a:pPr>
            <a:r>
              <a:rPr lang="en-US" dirty="0" smtClean="0"/>
              <a:t>A person with an ability to </a:t>
            </a:r>
            <a:r>
              <a:rPr lang="en-US" i="1" dirty="0" smtClean="0"/>
              <a:t>x</a:t>
            </a:r>
            <a:r>
              <a:rPr lang="en-US" dirty="0" smtClean="0"/>
              <a:t> is someone who can acquire the skills of </a:t>
            </a:r>
            <a:r>
              <a:rPr lang="en-US" i="1" dirty="0" smtClean="0"/>
              <a:t>x-</a:t>
            </a:r>
            <a:r>
              <a:rPr lang="en-US" i="1" dirty="0" err="1" smtClean="0"/>
              <a:t>ing</a:t>
            </a:r>
            <a:r>
              <a:rPr lang="en-US" i="1" dirty="0" smtClean="0"/>
              <a:t>. </a:t>
            </a:r>
            <a:r>
              <a:rPr lang="en-US" dirty="0" smtClean="0"/>
              <a:t>And a person with a talent or natural gift for </a:t>
            </a:r>
            <a:r>
              <a:rPr lang="en-US" i="1" dirty="0" smtClean="0"/>
              <a:t>x</a:t>
            </a:r>
            <a:r>
              <a:rPr lang="en-US" dirty="0" smtClean="0"/>
              <a:t> is someone who can acquire those skills with ease.</a:t>
            </a:r>
          </a:p>
          <a:p>
            <a:pPr>
              <a:buNone/>
            </a:pPr>
            <a:r>
              <a:rPr lang="en-US" dirty="0" smtClean="0"/>
              <a:t>So, someone can have a natural gift (or ability in this intermediate sense) without having yet learned or acquired the associated skill(s).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 let the term </a:t>
            </a:r>
            <a:r>
              <a:rPr lang="en-US" dirty="0" smtClean="0">
                <a:solidFill>
                  <a:srgbClr val="FF0000"/>
                </a:solidFill>
              </a:rPr>
              <a:t>capacity</a:t>
            </a:r>
            <a:r>
              <a:rPr lang="en-US" dirty="0" smtClean="0"/>
              <a:t> stand for rudimentary endowments—e.g., the capacity to hear, curl one’s tongue, or to digest food.</a:t>
            </a:r>
          </a:p>
          <a:p>
            <a:pPr>
              <a:buNone/>
            </a:pPr>
            <a:r>
              <a:rPr lang="en-US" dirty="0" smtClean="0"/>
              <a:t>Let the term </a:t>
            </a:r>
            <a:r>
              <a:rPr lang="en-US" dirty="0" smtClean="0">
                <a:solidFill>
                  <a:srgbClr val="FF0000"/>
                </a:solidFill>
              </a:rPr>
              <a:t>ability</a:t>
            </a:r>
            <a:r>
              <a:rPr lang="en-US" dirty="0" smtClean="0"/>
              <a:t> stand for intermediate, higher-level traits or dispositions—e.g., the ability to hold a job, cook dinner, make people laugh, iron clothes, install new computer software,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also </a:t>
            </a:r>
            <a:r>
              <a:rPr lang="en-US" dirty="0" smtClean="0"/>
              <a:t>the ability to become a highly proficient musician, artist, or athlete.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Finally, let the term </a:t>
            </a:r>
            <a:r>
              <a:rPr lang="en-US" dirty="0" smtClean="0">
                <a:solidFill>
                  <a:srgbClr val="FF0000"/>
                </a:solidFill>
              </a:rPr>
              <a:t>skill</a:t>
            </a:r>
            <a:r>
              <a:rPr lang="en-US" dirty="0" smtClean="0"/>
              <a:t> stand for a fairly specific kind of proficiency: a mastery over one’s other organic endowments (capacities or abilities).</a:t>
            </a:r>
          </a:p>
          <a:p>
            <a:pPr>
              <a:buNone/>
            </a:pPr>
            <a:r>
              <a:rPr lang="en-US" dirty="0" smtClean="0"/>
              <a:t>E.g., skills are exhibited by people who juggle chainsaws, sculpt lifelike human figures, play the “</a:t>
            </a:r>
            <a:r>
              <a:rPr lang="en-US" dirty="0" err="1" smtClean="0"/>
              <a:t>Waldstein</a:t>
            </a:r>
            <a:r>
              <a:rPr lang="en-US" dirty="0" smtClean="0"/>
              <a:t>” sonata, repair automobiles,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also</a:t>
            </a:r>
            <a:r>
              <a:rPr lang="en-US" dirty="0" smtClean="0"/>
              <a:t> by yogis who can finely control heart rate or body temperature, and people who can control pain through self-hypnosis.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Disclaimer: Of course these different meanings aren’t sharp—merely points on a continuum.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Lots</a:t>
            </a:r>
            <a:r>
              <a:rPr lang="en-US" dirty="0" smtClean="0"/>
              <a:t> of cases falling at various points in between.</a:t>
            </a:r>
          </a:p>
          <a:p>
            <a:pPr>
              <a:buNone/>
            </a:pPr>
            <a:r>
              <a:rPr lang="en-US" dirty="0" smtClean="0"/>
              <a:t>E.g.,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The ability to stand on one leg</a:t>
            </a:r>
            <a:r>
              <a:rPr lang="en-US" dirty="0" smtClean="0"/>
              <a:t>. Not as elementary as the capacity to swallow or smile, and not as refined or developed as gymnastic abilities.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410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The ability to discriminate changes in pitch</a:t>
            </a:r>
            <a:r>
              <a:rPr lang="en-US" dirty="0" smtClean="0"/>
              <a:t>—somewhere between musical ability and simply being able to hear.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The ability to manage a retail store, cook dinner, parallel park, or make people feel comfortable</a:t>
            </a:r>
            <a:r>
              <a:rPr lang="en-US" dirty="0" smtClean="0"/>
              <a:t>—between (on the one hand) mundane abilities like tying one’s shoes and counting to 10, and (on the other) higher-order skills like writing a symphony or playing </a:t>
            </a:r>
            <a:r>
              <a:rPr lang="en-US" dirty="0" smtClean="0"/>
              <a:t>professional-level </a:t>
            </a:r>
            <a:r>
              <a:rPr lang="en-US" dirty="0" smtClean="0"/>
              <a:t>tennis.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An example of an ability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Content Placeholder 5" descr="ability to deleg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705600" cy="5496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An example of an ability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Content Placeholder 4" descr="see the big 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7010400" cy="5674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A natural gift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Content Placeholder 4" descr="teach shad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696200" cy="455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Why focus on abilities?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/>
          <a:lstStyle/>
          <a:p>
            <a:r>
              <a:rPr lang="en-US" dirty="0" smtClean="0"/>
              <a:t>My research into hypnosis and multiple personality (dissociative identity) disorder.</a:t>
            </a:r>
          </a:p>
          <a:p>
            <a:r>
              <a:rPr lang="en-US" dirty="0" smtClean="0"/>
              <a:t>My study of savants and prodigies.</a:t>
            </a:r>
          </a:p>
          <a:p>
            <a:r>
              <a:rPr lang="en-US" dirty="0" smtClean="0"/>
              <a:t>My research, in the philosophy of mind, into problems of psychological explanation.</a:t>
            </a:r>
          </a:p>
          <a:p>
            <a:r>
              <a:rPr lang="en-US" dirty="0" smtClean="0"/>
              <a:t>My examination of both mental </a:t>
            </a:r>
            <a:r>
              <a:rPr lang="en-US" dirty="0" err="1" smtClean="0"/>
              <a:t>mediumship</a:t>
            </a:r>
            <a:r>
              <a:rPr lang="en-US" dirty="0" smtClean="0"/>
              <a:t>  and also sloppy arguments for postmortem survival.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An example of a skill?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Content Placeholder 3" descr="managerial technique_re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823741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So: the three principal senses of “ability” (points on a continuum) we need to keep in mind.</a:t>
            </a:r>
          </a:p>
          <a:p>
            <a:pPr algn="ctr">
              <a:buNone/>
            </a:pPr>
            <a:r>
              <a:rPr lang="en-US" sz="4000" dirty="0" smtClean="0"/>
              <a:t>Capacity</a:t>
            </a:r>
          </a:p>
          <a:p>
            <a:pPr algn="ctr">
              <a:buNone/>
            </a:pPr>
            <a:r>
              <a:rPr lang="en-US" sz="4000" dirty="0" smtClean="0"/>
              <a:t>Ability</a:t>
            </a:r>
          </a:p>
          <a:p>
            <a:pPr algn="ctr">
              <a:buNone/>
            </a:pPr>
            <a:r>
              <a:rPr lang="en-US" sz="4000" dirty="0" smtClean="0"/>
              <a:t>Skill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Why does all this matter?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Formal, quantitative, psi research is almost ridiculously premature.</a:t>
            </a:r>
          </a:p>
          <a:p>
            <a:pPr>
              <a:buNone/>
            </a:pPr>
            <a:r>
              <a:rPr lang="en-US" dirty="0" smtClean="0"/>
              <a:t>Researchers have no idea what kind of organic function they’re trying to investigate—e.g., whether psychic functioning is a capacity, ability, or skill, and what its natural history is (its function outside the lab).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Why does all this matter?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Compare to: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Memory</a:t>
            </a:r>
          </a:p>
          <a:p>
            <a:pPr>
              <a:buNone/>
            </a:pPr>
            <a:r>
              <a:rPr lang="en-US" sz="2800" dirty="0" smtClean="0"/>
              <a:t>		We’re at least familiar with its everyday operations.</a:t>
            </a:r>
            <a:endParaRPr lang="en-US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  The ability to make people laugh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/>
              <a:t> We’re familiar enough with it to know it can’t be adequately studied experimentally.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A tennis player’s ability to return serves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/>
              <a:t>We can systematically and easily examine it in real-life, relevant situations.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Why does all this matter?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Obviously, different endowments must, as a rule, be studied in different ways—e.g.,</a:t>
            </a:r>
          </a:p>
          <a:p>
            <a:pPr>
              <a:buNone/>
            </a:pPr>
            <a:r>
              <a:rPr lang="en-US" sz="2800" dirty="0" smtClean="0"/>
              <a:t>Mechanical aptitude</a:t>
            </a:r>
          </a:p>
          <a:p>
            <a:pPr>
              <a:buNone/>
            </a:pPr>
            <a:r>
              <a:rPr lang="en-US" sz="2800" dirty="0" smtClean="0"/>
              <a:t>The ability to produce witty remarks</a:t>
            </a:r>
          </a:p>
          <a:p>
            <a:pPr>
              <a:buNone/>
            </a:pPr>
            <a:r>
              <a:rPr lang="en-US" sz="2800" dirty="0" smtClean="0"/>
              <a:t>The ability </a:t>
            </a:r>
            <a:r>
              <a:rPr lang="en-US" sz="2800" smtClean="0"/>
              <a:t>to </a:t>
            </a:r>
            <a:r>
              <a:rPr lang="en-US" sz="2800" smtClean="0"/>
              <a:t>baby-sit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ability to learn a new language</a:t>
            </a:r>
          </a:p>
          <a:p>
            <a:pPr>
              <a:buNone/>
            </a:pPr>
            <a:r>
              <a:rPr lang="en-US" sz="2800" dirty="0" smtClean="0"/>
              <a:t>The ability to empathize</a:t>
            </a:r>
          </a:p>
          <a:p>
            <a:pPr>
              <a:buNone/>
            </a:pPr>
            <a:r>
              <a:rPr lang="en-US" sz="2800" dirty="0" smtClean="0"/>
              <a:t>The skill of playing football goalkeeper</a:t>
            </a:r>
          </a:p>
          <a:p>
            <a:pPr>
              <a:buNone/>
            </a:pPr>
            <a:r>
              <a:rPr lang="en-US" sz="2800" dirty="0" smtClean="0"/>
              <a:t>The capacity to blink</a:t>
            </a:r>
          </a:p>
          <a:p>
            <a:pPr>
              <a:buNone/>
            </a:pPr>
            <a:r>
              <a:rPr lang="en-US" sz="2800" dirty="0" smtClean="0"/>
              <a:t>The capacity to dream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62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Some conspicuous features of athletic abilities (and skills):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(1) </a:t>
            </a:r>
            <a:r>
              <a:rPr lang="en-US" sz="2400" dirty="0" smtClean="0"/>
              <a:t>Not uniformly distributed among humans.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400" dirty="0" smtClean="0"/>
              <a:t>People have them to varying degrees (e.g., good enough for college but not </a:t>
            </a:r>
            <a:r>
              <a:rPr lang="en-US" sz="2400" dirty="0" smtClean="0"/>
              <a:t>professional </a:t>
            </a:r>
            <a:r>
              <a:rPr lang="en-US" sz="2400" dirty="0" smtClean="0"/>
              <a:t>sports).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(3) </a:t>
            </a:r>
            <a:r>
              <a:rPr lang="en-US" sz="2400" dirty="0" smtClean="0"/>
              <a:t>They come in many sub-varieties (e.g., the ability to play tennis, football, golf).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(4) </a:t>
            </a:r>
            <a:r>
              <a:rPr lang="en-US" sz="2400" dirty="0" smtClean="0"/>
              <a:t>A person may have one sub-ability but not another (e.g., good at tennis, but not football; good at rings (in gymnastics) but not parallel bars.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(5) </a:t>
            </a:r>
            <a:r>
              <a:rPr lang="en-US" sz="2400" dirty="0" smtClean="0"/>
              <a:t>These specialties can be </a:t>
            </a:r>
            <a:r>
              <a:rPr lang="en-US" sz="2400" i="1" dirty="0" smtClean="0"/>
              <a:t>very</a:t>
            </a:r>
            <a:r>
              <a:rPr lang="en-US" sz="2400" dirty="0" smtClean="0"/>
              <a:t> specific or idiosyncratic (e.g., a very distinctive way of throwing a side-arm curve ball; the ability to play right guard but not left guard).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62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Similarly for musical abilities:</a:t>
            </a:r>
          </a:p>
          <a:p>
            <a:pPr>
              <a:buNone/>
            </a:pPr>
            <a:r>
              <a:rPr lang="en-US" dirty="0" smtClean="0"/>
              <a:t>E.g.,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(1)</a:t>
            </a:r>
            <a:r>
              <a:rPr lang="en-US" sz="2400" dirty="0" smtClean="0"/>
              <a:t> Musicians usually can play some instruments but not others.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(2)</a:t>
            </a:r>
            <a:r>
              <a:rPr lang="en-US" sz="2400" dirty="0" smtClean="0"/>
              <a:t> They might be able to compose but not conduct (or vice versa)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(3)</a:t>
            </a:r>
            <a:r>
              <a:rPr lang="en-US" sz="2400" dirty="0" smtClean="0"/>
              <a:t> They might master certain idioms but not others (e.g., Baroque but not late Romantic; jazz and pop, but not classical; bebop but not swing or Dixieland).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(4)</a:t>
            </a:r>
            <a:r>
              <a:rPr lang="en-US" sz="2400" dirty="0" smtClean="0"/>
              <a:t> They might sing Verdi but not Bach or Rossini, or Mozart but not Wagner, Wolf, or </a:t>
            </a:r>
            <a:r>
              <a:rPr lang="en-US" sz="2400" dirty="0" err="1" smtClean="0"/>
              <a:t>Berio</a:t>
            </a:r>
            <a:r>
              <a:rPr lang="en-US" sz="2400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Similarly even for more specific musical 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Composing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This ability (skill) can be expressed in many ways:</a:t>
            </a:r>
          </a:p>
          <a:p>
            <a:r>
              <a:rPr lang="en-US" sz="2400" dirty="0" smtClean="0"/>
              <a:t>Many notate their compositions; others lack this ability.</a:t>
            </a:r>
          </a:p>
          <a:p>
            <a:r>
              <a:rPr lang="en-US" sz="2400" dirty="0" smtClean="0"/>
              <a:t>Absolute pitch? Relative pitch? Neither?</a:t>
            </a:r>
          </a:p>
          <a:p>
            <a:r>
              <a:rPr lang="en-US" sz="2400" dirty="0" smtClean="0"/>
              <a:t>Some compose directly onto paper; others need a piano or some other instrument.</a:t>
            </a:r>
          </a:p>
          <a:p>
            <a:r>
              <a:rPr lang="en-US" sz="2400" dirty="0" smtClean="0"/>
              <a:t>Some work best with large forms; others don’t.</a:t>
            </a:r>
          </a:p>
          <a:p>
            <a:r>
              <a:rPr lang="en-US" sz="2400" dirty="0" smtClean="0"/>
              <a:t>Some write especially well or idiomatically for certain instruments; others don’t.</a:t>
            </a:r>
          </a:p>
          <a:p>
            <a:r>
              <a:rPr lang="en-US" sz="2400" dirty="0" smtClean="0"/>
              <a:t>Some have keen ability to set words to music; others don’t.</a:t>
            </a:r>
          </a:p>
          <a:p>
            <a:r>
              <a:rPr lang="en-US" sz="2400" dirty="0" smtClean="0"/>
              <a:t>Some better at harmony, rhythm, instrumental color (these secondary abilities take different forms and manifest in different degrees and combinations).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Composing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SO: No reason to think that compositional ability or skill allows many useful generalizations. </a:t>
            </a:r>
            <a:r>
              <a:rPr lang="en-US" i="1" dirty="0" smtClean="0"/>
              <a:t>And</a:t>
            </a:r>
            <a:r>
              <a:rPr lang="en-US" dirty="0" smtClean="0"/>
              <a:t>, no reason to think this is unique to this example.</a:t>
            </a:r>
          </a:p>
          <a:p>
            <a:r>
              <a:rPr lang="en-US" sz="2400" dirty="0" smtClean="0"/>
              <a:t>People who possess a general ability may exhibit it in various ways and to varying degrees.</a:t>
            </a:r>
          </a:p>
          <a:p>
            <a:r>
              <a:rPr lang="en-US" sz="2400" dirty="0" smtClean="0"/>
              <a:t>It depends on which subsidiary abilities or skills they possess and the manner in which they possess them.</a:t>
            </a:r>
          </a:p>
          <a:p>
            <a:r>
              <a:rPr lang="en-US" dirty="0" smtClean="0"/>
              <a:t>At our current level of ignorance, we’re in no position to say that psychic functioning is an exception to this rule.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Functioning Psychically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looks as though the manifestation of psi is as deeply idiosyncratic and variable as any other ability.</a:t>
            </a:r>
          </a:p>
          <a:p>
            <a:r>
              <a:rPr lang="en-US" sz="2800" dirty="0" smtClean="0"/>
              <a:t>Psi-conducive conditions may be as personal and individual as the conditions people find </a:t>
            </a:r>
            <a:r>
              <a:rPr lang="en-US" sz="2800" dirty="0" smtClean="0"/>
              <a:t>amusing, or erotic.</a:t>
            </a:r>
            <a:endParaRPr lang="en-US" sz="2800" dirty="0" smtClean="0"/>
          </a:p>
          <a:p>
            <a:r>
              <a:rPr lang="en-US" sz="2800" dirty="0" smtClean="0"/>
              <a:t>The subjective experience of exercising one’s psi varies widely (e.g., whether RV is accompanied by vivid, familiar—or any—imagery.)</a:t>
            </a:r>
          </a:p>
          <a:p>
            <a:r>
              <a:rPr lang="en-US" sz="2800" dirty="0" smtClean="0"/>
              <a:t>The range and specificity of the ability also varies idiosyncratically (e.g., may be good at </a:t>
            </a:r>
            <a:r>
              <a:rPr lang="en-US" sz="2800" i="1" dirty="0" smtClean="0"/>
              <a:t>x</a:t>
            </a:r>
            <a:r>
              <a:rPr lang="en-US" sz="2800" dirty="0" smtClean="0"/>
              <a:t> but not </a:t>
            </a:r>
            <a:r>
              <a:rPr lang="en-US" sz="2800" i="1" dirty="0" smtClean="0"/>
              <a:t>y</a:t>
            </a:r>
            <a:r>
              <a:rPr lang="en-US" sz="28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Why this topic?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953000"/>
          </a:xfrm>
        </p:spPr>
        <p:txBody>
          <a:bodyPr/>
          <a:lstStyle/>
          <a:p>
            <a:r>
              <a:rPr lang="en-US" dirty="0" smtClean="0"/>
              <a:t>More recently, an intriguing comment from Paul Smith:</a:t>
            </a:r>
          </a:p>
          <a:p>
            <a:pPr>
              <a:buNone/>
            </a:pPr>
            <a:r>
              <a:rPr lang="en-US" dirty="0" smtClean="0"/>
              <a:t>	That many in the IRVA don’t like referring to people as “gifted” or “star” psychic subjects.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A very idiosyncratic ability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Content Placeholder 5" descr="attract ruby throa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5370661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4770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Moreover, many (most? all?) abilities are highly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context-dependent</a:t>
            </a:r>
            <a:r>
              <a:rPr lang="en-US" dirty="0" smtClean="0"/>
              <a:t> and can be expressed or studied properly </a:t>
            </a:r>
            <a:r>
              <a:rPr lang="en-US" i="1" dirty="0" smtClean="0"/>
              <a:t>only</a:t>
            </a:r>
            <a:r>
              <a:rPr lang="en-US" dirty="0" smtClean="0"/>
              <a:t> under quite specific conditions:</a:t>
            </a:r>
          </a:p>
          <a:p>
            <a:pPr marL="514350" indent="-514350">
              <a:buNone/>
            </a:pPr>
            <a:r>
              <a:rPr lang="en-US" dirty="0" smtClean="0"/>
              <a:t>E.g., we can evaluate a tennis player’s ability to return serves only under physically and psychologically </a:t>
            </a:r>
            <a:r>
              <a:rPr lang="en-US" dirty="0" smtClean="0"/>
              <a:t>challenging </a:t>
            </a:r>
            <a:r>
              <a:rPr lang="en-US" dirty="0" smtClean="0"/>
              <a:t>game conditions.</a:t>
            </a:r>
          </a:p>
          <a:p>
            <a:pPr marL="514350" indent="-514350">
              <a:buNone/>
            </a:pPr>
            <a:r>
              <a:rPr lang="en-US" dirty="0" smtClean="0"/>
              <a:t>Similarly, a pianist’s ability to play the “</a:t>
            </a:r>
            <a:r>
              <a:rPr lang="en-US" dirty="0" err="1" smtClean="0"/>
              <a:t>Waldstein</a:t>
            </a:r>
            <a:r>
              <a:rPr lang="en-US" dirty="0" smtClean="0"/>
              <a:t>” Sonata, or a comedian’s ability to be funny, varies with confidence level, audience attitude, personal distractions,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Context-dependency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Content Placeholder 5" descr="make them laug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010786"/>
            <a:ext cx="4191000" cy="5771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172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SO: if psychic functioning is analogous to these sorts of organic endowments, then we could say: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(1)</a:t>
            </a:r>
            <a:r>
              <a:rPr lang="en-US" dirty="0" smtClean="0"/>
              <a:t> Not everyone is psychic.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(2)</a:t>
            </a:r>
            <a:r>
              <a:rPr lang="en-US" dirty="0" smtClean="0"/>
              <a:t> Some are more psychic than others.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(3)</a:t>
            </a:r>
            <a:r>
              <a:rPr lang="en-US" dirty="0" smtClean="0"/>
              <a:t> Not all psychics are psychic in the same way.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(4)</a:t>
            </a:r>
            <a:r>
              <a:rPr lang="en-US" dirty="0" smtClean="0"/>
              <a:t> These abilities are (highly?) situation sensitive.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(5)</a:t>
            </a:r>
            <a:r>
              <a:rPr lang="en-US" dirty="0" smtClean="0"/>
              <a:t> It would be appropriate to say that some people are psychically gifted.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But what if psychic functioning is analogous to a common or elementary capacity?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(1)</a:t>
            </a:r>
            <a:r>
              <a:rPr lang="en-US" dirty="0" smtClean="0"/>
              <a:t> It might be as uniformly distributed among humans as pulmonary or reproductive functioning, or as reflexive and involuntary as nursing behavior or fear responses.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(2)</a:t>
            </a:r>
            <a:r>
              <a:rPr lang="en-US" dirty="0" smtClean="0"/>
              <a:t> It might be robust in all but a few persons.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(3)</a:t>
            </a:r>
            <a:r>
              <a:rPr lang="en-US" dirty="0" smtClean="0"/>
              <a:t> It might be something we do all or much of the time, without conscious awareness or control (like our capacity to digest food).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(4)</a:t>
            </a:r>
            <a:r>
              <a:rPr lang="en-US" dirty="0" smtClean="0"/>
              <a:t> It would probably still be situation-sensitive.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that case, a key question:</a:t>
            </a:r>
          </a:p>
          <a:p>
            <a:pPr>
              <a:buNone/>
            </a:pPr>
            <a:r>
              <a:rPr lang="en-US" dirty="0" smtClean="0"/>
              <a:t>If psychic functioning is analogous to a common capacity or widespread ability, what distinguishes good subjects (e.g., successful </a:t>
            </a:r>
            <a:r>
              <a:rPr lang="en-US" dirty="0" err="1" smtClean="0"/>
              <a:t>RVers</a:t>
            </a:r>
            <a:r>
              <a:rPr lang="en-US" dirty="0" smtClean="0"/>
              <a:t>) from others?</a:t>
            </a:r>
          </a:p>
          <a:p>
            <a:pPr>
              <a:buNone/>
            </a:pPr>
            <a:r>
              <a:rPr lang="en-US" dirty="0" smtClean="0"/>
              <a:t>Does research track only those who have the ability to </a:t>
            </a:r>
            <a:r>
              <a:rPr lang="en-US" i="1" dirty="0" smtClean="0"/>
              <a:t>demonstrate</a:t>
            </a:r>
            <a:r>
              <a:rPr lang="en-US" dirty="0" smtClean="0"/>
              <a:t> psi?</a:t>
            </a:r>
          </a:p>
          <a:p>
            <a:pPr>
              <a:buNone/>
            </a:pPr>
            <a:r>
              <a:rPr lang="en-US" dirty="0" smtClean="0"/>
              <a:t>Is that ability a meta-ability—i.e., to function psychically in specific (and not necessarily all) test situations?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But if successful experiments merely track that meta-ability:</a:t>
            </a:r>
          </a:p>
          <a:p>
            <a:r>
              <a:rPr lang="en-US" dirty="0" smtClean="0"/>
              <a:t>This provides no clue as to whether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psychic functioning</a:t>
            </a:r>
            <a:r>
              <a:rPr lang="en-US" dirty="0" smtClean="0"/>
              <a:t> itself is a capacity or ability, common or uncommon.</a:t>
            </a:r>
          </a:p>
          <a:p>
            <a:r>
              <a:rPr lang="en-US" dirty="0" smtClean="0"/>
              <a:t>Are successful subjects analogous to the yogi controlling breathing (a common human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capacity</a:t>
            </a:r>
            <a:r>
              <a:rPr lang="en-US" dirty="0" smtClean="0"/>
              <a:t>)? Or the musical virtuoso or star athlete (displaying exquisite control over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abilities</a:t>
            </a:r>
            <a:r>
              <a:rPr lang="en-US" dirty="0" smtClean="0"/>
              <a:t> only some enjoy)?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94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Moral So Far: </a:t>
            </a:r>
          </a:p>
          <a:p>
            <a:pPr>
              <a:buNone/>
            </a:pPr>
            <a:r>
              <a:rPr lang="en-US" dirty="0" smtClean="0"/>
              <a:t>	So long as our goal is merely to establish that psychic functioning occurs, pragmatically it may matter little whether it’s a capacity or an ability, or common or uncommon.</a:t>
            </a:r>
          </a:p>
          <a:p>
            <a:pPr>
              <a:buNone/>
            </a:pPr>
            <a:r>
              <a:rPr lang="en-US" dirty="0" smtClean="0"/>
              <a:t>Obviously unwise in any case to study randomly-selected subjects. E.g., this is not how to establish the reality of virtuosic mnemonic, calculating, or artistic abilities, or meta-abilities like that of the yogi, or familiar but highly situation-sensitive abilities.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More on situation-sensitivity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 these are situation-sensitive—and in fact can easily be enhanced or diminished: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capacity</a:t>
            </a:r>
            <a:r>
              <a:rPr lang="en-US" dirty="0" smtClean="0"/>
              <a:t> to digest food, sleep, breathe deeply, ward off infections, get an erection.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ability</a:t>
            </a:r>
            <a:r>
              <a:rPr lang="en-US" dirty="0" smtClean="0"/>
              <a:t> to make people laugh, write a philosophy essay exam, maintain a positive attitude, </a:t>
            </a:r>
            <a:r>
              <a:rPr lang="en-US" dirty="0" smtClean="0"/>
              <a:t>recite a poem from memory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skill</a:t>
            </a:r>
            <a:r>
              <a:rPr lang="en-US" dirty="0" smtClean="0"/>
              <a:t> of shooting free-throws, walking a tightrope, landing a jumbo jet.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More on situation-sensitivity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r>
              <a:rPr lang="en-US" dirty="0" smtClean="0"/>
              <a:t>Reasonable assumption (until we have evidence to the contrary): psychic functioning is continuous in broad outline with more familiar human or organic endowments.</a:t>
            </a:r>
          </a:p>
          <a:p>
            <a:r>
              <a:rPr lang="en-US" dirty="0" smtClean="0"/>
              <a:t>In that case: psychic functioning is likely to be situation-sensitive </a:t>
            </a:r>
            <a:r>
              <a:rPr lang="en-US" dirty="0" smtClean="0">
                <a:solidFill>
                  <a:schemeClr val="tx2"/>
                </a:solidFill>
              </a:rPr>
              <a:t>no matter </a:t>
            </a:r>
            <a:r>
              <a:rPr lang="en-US" dirty="0" smtClean="0"/>
              <a:t>whether it’s a capacity, ability, or skill.</a:t>
            </a:r>
          </a:p>
          <a:p>
            <a:r>
              <a:rPr lang="en-US" dirty="0" smtClean="0"/>
              <a:t>You’re telepathic? So what am I thinking?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I’m often asked: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76800"/>
          </a:xfrm>
        </p:spPr>
        <p:txBody>
          <a:bodyPr/>
          <a:lstStyle/>
          <a:p>
            <a:r>
              <a:rPr lang="en-US" dirty="0" smtClean="0"/>
              <a:t>Do we all have psychic (ESP or PK) abilities?</a:t>
            </a:r>
          </a:p>
          <a:p>
            <a:r>
              <a:rPr lang="en-US" dirty="0" smtClean="0"/>
              <a:t>Can anyone learn to use ESP (or PK)?</a:t>
            </a:r>
          </a:p>
          <a:p>
            <a:r>
              <a:rPr lang="en-US" dirty="0" smtClean="0"/>
              <a:t>Why do some people seem to be more psychic than others?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address these questions, we must first do some conceptual housecleaning.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What if psi is need-determined?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psi is related in a </a:t>
            </a:r>
            <a:r>
              <a:rPr lang="en-US" dirty="0" err="1" smtClean="0"/>
              <a:t>lawlike</a:t>
            </a:r>
            <a:r>
              <a:rPr lang="en-US" dirty="0" smtClean="0"/>
              <a:t> way to an agent’s real or perceived needs (e.g., for an organism’s survival):</a:t>
            </a:r>
          </a:p>
          <a:p>
            <a:r>
              <a:rPr lang="en-US" dirty="0" smtClean="0"/>
              <a:t>It could be analogous to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capacity</a:t>
            </a:r>
            <a:r>
              <a:rPr lang="en-US" dirty="0" smtClean="0"/>
              <a:t> to increase adrenalin flow, or produce endorphins.</a:t>
            </a:r>
          </a:p>
          <a:p>
            <a:r>
              <a:rPr lang="en-US" dirty="0" smtClean="0"/>
              <a:t>Or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ability</a:t>
            </a:r>
            <a:r>
              <a:rPr lang="en-US" dirty="0" smtClean="0"/>
              <a:t> to move or respond quickly, act decisively, or be courageous, or cheerful in the face of adversity, or selfless when a loved one needs to be protected.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What if psi is need-determined?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r>
              <a:rPr lang="en-US" dirty="0" smtClean="0"/>
              <a:t>The development and exercise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skills</a:t>
            </a:r>
            <a:r>
              <a:rPr lang="en-US" dirty="0" smtClean="0"/>
              <a:t>: probably not need-determined. Generally, we have the </a:t>
            </a:r>
            <a:r>
              <a:rPr lang="en-US" i="1" dirty="0" smtClean="0"/>
              <a:t>option</a:t>
            </a:r>
            <a:r>
              <a:rPr lang="en-US" dirty="0" smtClean="0"/>
              <a:t> to develop and exercise a skill.</a:t>
            </a:r>
          </a:p>
          <a:p>
            <a:r>
              <a:rPr lang="en-US" dirty="0" smtClean="0"/>
              <a:t>BUT: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ability</a:t>
            </a:r>
            <a:r>
              <a:rPr lang="en-US" dirty="0" smtClean="0"/>
              <a:t> to exercise some skills might bear a </a:t>
            </a:r>
            <a:r>
              <a:rPr lang="en-US" dirty="0" err="1" smtClean="0"/>
              <a:t>lawlike</a:t>
            </a:r>
            <a:r>
              <a:rPr lang="en-US" dirty="0" smtClean="0"/>
              <a:t> relation to real or perceived needs—e.g., the way some athletes perform optimally only under the pressure of a real game.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What if psi is need-determined?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r>
              <a:rPr lang="en-US" dirty="0" smtClean="0"/>
              <a:t>SO: the view that psychic functioning is need-determined doesn’t favor interpreting it as a skill.</a:t>
            </a:r>
          </a:p>
          <a:p>
            <a:r>
              <a:rPr lang="en-US" dirty="0" smtClean="0"/>
              <a:t>This too may suggest that “star” or “gifted” subjects are analogous to yogis or great athletes—i.e., either in harnessing conspicuously an organic endowment that’s relatively common, like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capacity</a:t>
            </a:r>
            <a:r>
              <a:rPr lang="en-US" dirty="0" smtClean="0"/>
              <a:t> to alter blood flow, or not so common, like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ability</a:t>
            </a:r>
            <a:r>
              <a:rPr lang="en-US" dirty="0" smtClean="0"/>
              <a:t> to return tennis serves or slam dunk in basketball.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What if psi is need-determined?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724400"/>
          </a:xfrm>
        </p:spPr>
        <p:txBody>
          <a:bodyPr/>
          <a:lstStyle/>
          <a:p>
            <a:r>
              <a:rPr lang="en-US" dirty="0" smtClean="0"/>
              <a:t>SO: It still would be appropriate to consider some individuals as psychically gifted.</a:t>
            </a:r>
          </a:p>
          <a:p>
            <a:r>
              <a:rPr lang="en-US" dirty="0" smtClean="0"/>
              <a:t>“Gifted” in the sense of having unusual and exquisite—and probably conscious—control over capacities or abilities which others lack, or which they command more coarsely, or only involuntarily.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What if psi is need-determined?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would highlight an inexcusable psychological and methodological superficiality</a:t>
            </a:r>
          </a:p>
          <a:p>
            <a:r>
              <a:rPr lang="en-US" sz="2800" dirty="0" smtClean="0"/>
              <a:t>The crucial question which almost nobody asks: “Whose needs are best served by the occurrence of some ostensible psi effect?”</a:t>
            </a:r>
          </a:p>
          <a:p>
            <a:r>
              <a:rPr lang="en-US" sz="2800" dirty="0" smtClean="0"/>
              <a:t>It’s clearly foolish to treat subjects and relevant others as mere potential emitters or recipients of psi (psychological stick figures).</a:t>
            </a:r>
          </a:p>
          <a:p>
            <a:r>
              <a:rPr lang="en-US" sz="2800" dirty="0" smtClean="0"/>
              <a:t>But then we have almost no clue what’s happening or who is doing what in connection with many psi occurrences.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What if psi is need-determined?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That’s because (a) source of psi problem, and (b) we have no grounds for assuming that there are clear (or any) limits to the scope or refinement of psychic functioning.</a:t>
            </a:r>
          </a:p>
          <a:p>
            <a:r>
              <a:rPr lang="en-US" sz="2800" dirty="0" smtClean="0"/>
              <a:t>E.g., In “precognitive” remote viewing: </a:t>
            </a:r>
            <a:r>
              <a:rPr lang="en-US" sz="2800" dirty="0" err="1" smtClean="0"/>
              <a:t>retrocausation</a:t>
            </a:r>
            <a:r>
              <a:rPr lang="en-US" sz="2800" dirty="0" smtClean="0"/>
              <a:t>, psi-mediated inference, telepathic influence, massive or thoroughgoing PK on subsequent events?</a:t>
            </a:r>
          </a:p>
          <a:p>
            <a:r>
              <a:rPr lang="en-US" sz="2800" dirty="0" smtClean="0"/>
              <a:t>In PK tests with pre-recorded targets: retro-PK on target generation, or clockwise (experimenter) influence on subsequent events?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/>
              <a:t>Relevance of Savants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r>
              <a:rPr lang="en-US" dirty="0" smtClean="0"/>
              <a:t>Their abilities or skills are typically highly circumscribed and idiosyncratic.</a:t>
            </a:r>
          </a:p>
          <a:p>
            <a:r>
              <a:rPr lang="en-US" dirty="0" smtClean="0"/>
              <a:t>Two sorts of limitations:</a:t>
            </a:r>
          </a:p>
          <a:p>
            <a:pPr>
              <a:buNone/>
            </a:pPr>
            <a:r>
              <a:rPr lang="en-US" dirty="0" smtClean="0"/>
              <a:t>	(1) Savants may be profoundly dysfunctional except for their musical, mathematical, artistic, or mnemonic abilities.</a:t>
            </a:r>
          </a:p>
          <a:p>
            <a:pPr>
              <a:buNone/>
            </a:pPr>
            <a:r>
              <a:rPr lang="en-US" dirty="0" smtClean="0"/>
              <a:t>	E.g., Spastic until playing piano.</a:t>
            </a:r>
          </a:p>
          <a:p>
            <a:pPr>
              <a:buNone/>
            </a:pPr>
            <a:r>
              <a:rPr lang="en-US" dirty="0" smtClean="0"/>
              <a:t>	E.g., Barely able to care for himself, but can repair virtually any mechanical device.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/>
              <a:t>Relevance of Savants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r>
              <a:rPr lang="en-US" dirty="0" smtClean="0"/>
              <a:t>Their abilities or skills are typically highly circumscribed and idiosyncratic.</a:t>
            </a:r>
          </a:p>
          <a:p>
            <a:r>
              <a:rPr lang="en-US" dirty="0" smtClean="0"/>
              <a:t>Two sorts of limitations:</a:t>
            </a:r>
          </a:p>
          <a:p>
            <a:pPr>
              <a:buNone/>
            </a:pPr>
            <a:r>
              <a:rPr lang="en-US" dirty="0" smtClean="0"/>
              <a:t>	(2) Savants may be limited </a:t>
            </a:r>
            <a:r>
              <a:rPr lang="en-US" i="1" dirty="0" smtClean="0"/>
              <a:t>within</a:t>
            </a:r>
            <a:r>
              <a:rPr lang="en-US" dirty="0" smtClean="0"/>
              <a:t> their special area of expertise.</a:t>
            </a:r>
          </a:p>
          <a:p>
            <a:pPr>
              <a:buNone/>
            </a:pPr>
            <a:r>
              <a:rPr lang="en-US" dirty="0" smtClean="0"/>
              <a:t>		E.g., Calendar savants are accurate only within clear ranges of years (different ranges for different savants).</a:t>
            </a:r>
          </a:p>
          <a:p>
            <a:pPr>
              <a:buNone/>
            </a:pPr>
            <a:r>
              <a:rPr lang="en-US" dirty="0" smtClean="0"/>
              <a:t>		George and Charles could factor any number, but couldn’t count to 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/>
              <a:t>Relevance of Savants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lesson from this:</a:t>
            </a:r>
          </a:p>
          <a:p>
            <a:r>
              <a:rPr lang="en-US" dirty="0" smtClean="0"/>
              <a:t>Everybody’s abilities are idiosyncratically circumscribed to some extent—both as compared to their other abilities and also within their areas of specialization.</a:t>
            </a:r>
          </a:p>
          <a:p>
            <a:r>
              <a:rPr lang="en-US" dirty="0" smtClean="0"/>
              <a:t>But savants remind us vividly that a subject good </a:t>
            </a:r>
            <a:r>
              <a:rPr lang="en-US" smtClean="0"/>
              <a:t>at one </a:t>
            </a:r>
            <a:r>
              <a:rPr lang="en-US" dirty="0" smtClean="0"/>
              <a:t>task may not be good at what we (or skeptics) think is a related task.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/>
              <a:t>All-Purpose Psi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a subject has psi ability A he should have psi ability B. And since he’s unable to demonstrate B it’s unreasonable to claim that he possesses A.</a:t>
            </a:r>
          </a:p>
          <a:p>
            <a:pPr>
              <a:buNone/>
            </a:pPr>
            <a:r>
              <a:rPr lang="en-US" dirty="0" smtClean="0"/>
              <a:t>E.g., if S can levitate a table, why not control a roulette wheel or heal the sick?</a:t>
            </a:r>
          </a:p>
          <a:p>
            <a:pPr>
              <a:buNone/>
            </a:pPr>
            <a:r>
              <a:rPr lang="en-US" dirty="0" smtClean="0"/>
              <a:t>Or if S can accurately describe remote military targets, why not diagnose a disease, or score well on a computerized ESP test?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persuade you that:</a:t>
            </a:r>
          </a:p>
          <a:p>
            <a:pPr>
              <a:buNone/>
            </a:pPr>
            <a:r>
              <a:rPr lang="en-US" dirty="0" smtClean="0"/>
              <a:t>Our ignorance about the nature of psychic functioning is still considerable, in part  because (a) we have only a very superficial grasp (at best) of what abilities are, and (b) because we’re largely clueless about what role psi plays in everyday life.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/>
              <a:t>All-Purpose Psi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That’s clearly as stupid as insisting that someone who can play the flute should also be able to play the trombone.</a:t>
            </a:r>
          </a:p>
          <a:p>
            <a:pPr>
              <a:buNone/>
            </a:pPr>
            <a:r>
              <a:rPr lang="en-US" dirty="0" smtClean="0"/>
              <a:t>Or that a person good at pole vaulting should also be good at tennis</a:t>
            </a:r>
            <a:r>
              <a:rPr lang="en-US" dirty="0"/>
              <a:t> </a:t>
            </a:r>
            <a:r>
              <a:rPr lang="en-US" dirty="0" smtClean="0"/>
              <a:t>or basketball.</a:t>
            </a:r>
          </a:p>
          <a:p>
            <a:pPr>
              <a:buNone/>
            </a:pPr>
            <a:r>
              <a:rPr lang="en-US" dirty="0" smtClean="0"/>
              <a:t>Or that a gifted surgeon should also be able to repair cars, or fix a broken watch.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/>
              <a:t>All-Purpose Psi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r>
              <a:rPr lang="en-US" dirty="0" smtClean="0"/>
              <a:t>It take only a minimum of humility and common sense to admit that we have no idea how (or if) having a certain psychic ability affects the probability of having another.</a:t>
            </a:r>
          </a:p>
          <a:p>
            <a:r>
              <a:rPr lang="en-US" dirty="0" smtClean="0"/>
              <a:t>Despite our current level of ignorance, it’s reasonable to expect psi to be as variable and individualistic as every other </a:t>
            </a:r>
            <a:r>
              <a:rPr lang="en-US" smtClean="0"/>
              <a:t>human ability.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So 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Even if anyone can, with practice, exhibit psi functioning, this tells us relatively little.</a:t>
            </a:r>
          </a:p>
          <a:p>
            <a:r>
              <a:rPr lang="en-US" dirty="0" smtClean="0"/>
              <a:t>It wouldn’t show that psi functioning is evenly distributed among humans, and</a:t>
            </a:r>
          </a:p>
          <a:p>
            <a:r>
              <a:rPr lang="en-US" dirty="0" smtClean="0"/>
              <a:t>It doesn’t clarify what star or gifted subjects are (like yogis, or like great athletes?)—thus, whether psi is a capacity or ability.</a:t>
            </a:r>
          </a:p>
          <a:p>
            <a:r>
              <a:rPr lang="en-US" dirty="0" smtClean="0"/>
              <a:t>It doesn’t clarify whether the real psychic virtuosi are those who operate more covertly and unconsciously (e.g., unlucky people).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So 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r>
              <a:rPr lang="en-US" dirty="0" smtClean="0"/>
              <a:t>If psychic functioning is an ability, or if there is a skill associated with displaying psi consistently, we must be careful not to over-simplify our description of the situation, or lapse too easily into generalizations about what psi is, how one should go about it, etc.</a:t>
            </a:r>
          </a:p>
          <a:p>
            <a:r>
              <a:rPr lang="en-US" dirty="0" smtClean="0"/>
              <a:t>Our ignorance about the nature of psi is still considerable, and in part it’s because we still have no firm grasp of its role in everyday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mortal Rema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"/>
            <a:ext cx="41862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4368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371600"/>
            <a:ext cx="8686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</a:rPr>
              <a:t/>
            </a:r>
            <a:br>
              <a:rPr lang="en-US" sz="5400" b="1" smtClean="0">
                <a:solidFill>
                  <a:schemeClr val="folHlink"/>
                </a:solidFill>
              </a:rPr>
            </a:br>
            <a:r>
              <a:rPr lang="en-US" sz="5400" b="1" smtClean="0">
                <a:solidFill>
                  <a:schemeClr val="folHlink"/>
                </a:solidFill>
              </a:rPr>
              <a:t>JazzPhilosopher.com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CCECFF"/>
                </a:solidFill>
              </a:rPr>
              <a:t>Time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What do these have in common?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486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ability to:</a:t>
            </a:r>
          </a:p>
          <a:p>
            <a:r>
              <a:rPr lang="en-US" sz="2000" dirty="0" smtClean="0"/>
              <a:t>Play the violin</a:t>
            </a:r>
          </a:p>
          <a:p>
            <a:r>
              <a:rPr lang="en-US" sz="2000" dirty="0" smtClean="0"/>
              <a:t>Swallow</a:t>
            </a:r>
          </a:p>
          <a:p>
            <a:r>
              <a:rPr lang="en-US" sz="2000" dirty="0" smtClean="0"/>
              <a:t>Walk</a:t>
            </a:r>
          </a:p>
          <a:p>
            <a:r>
              <a:rPr lang="en-US" sz="2000" dirty="0" smtClean="0"/>
              <a:t>Draw people out in conversation</a:t>
            </a:r>
          </a:p>
          <a:p>
            <a:r>
              <a:rPr lang="en-US" sz="2000" dirty="0" smtClean="0"/>
              <a:t>Inspire loyalty in others</a:t>
            </a:r>
          </a:p>
          <a:p>
            <a:r>
              <a:rPr lang="en-US" sz="2000" dirty="0" smtClean="0"/>
              <a:t>Control pain through self hypnosis</a:t>
            </a:r>
          </a:p>
          <a:p>
            <a:r>
              <a:rPr lang="en-US" sz="2000" dirty="0" smtClean="0"/>
              <a:t>Manipulate others through guilt</a:t>
            </a:r>
          </a:p>
          <a:p>
            <a:r>
              <a:rPr lang="en-US" sz="2000" dirty="0" smtClean="0"/>
              <a:t>Distinguish an offensive basketball foul from a defensive foul</a:t>
            </a:r>
          </a:p>
          <a:p>
            <a:r>
              <a:rPr lang="en-US" sz="2000" dirty="0" smtClean="0"/>
              <a:t>Write a heartfelt condolence letter</a:t>
            </a:r>
          </a:p>
          <a:p>
            <a:r>
              <a:rPr lang="en-US" sz="2000" dirty="0" smtClean="0"/>
              <a:t>Read acupuncture (chi) pulses</a:t>
            </a:r>
          </a:p>
          <a:p>
            <a:r>
              <a:rPr lang="en-US" sz="2000" dirty="0" smtClean="0"/>
              <a:t>Remain hopeful in the face of adversity</a:t>
            </a:r>
          </a:p>
          <a:p>
            <a:r>
              <a:rPr lang="en-US" sz="2000" dirty="0" smtClean="0"/>
              <a:t>Hammer a nail</a:t>
            </a:r>
          </a:p>
          <a:p>
            <a:r>
              <a:rPr lang="en-US" sz="2000" dirty="0" smtClean="0"/>
              <a:t>Call a hockey game play by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What do these have in common?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486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ability to:</a:t>
            </a:r>
          </a:p>
          <a:p>
            <a:r>
              <a:rPr lang="en-US" sz="2000" dirty="0" smtClean="0"/>
              <a:t>Learn new sports with ease</a:t>
            </a:r>
          </a:p>
          <a:p>
            <a:r>
              <a:rPr lang="en-US" sz="2000" dirty="0" smtClean="0"/>
              <a:t>Digest food</a:t>
            </a:r>
          </a:p>
          <a:p>
            <a:r>
              <a:rPr lang="en-US" sz="2000" dirty="0" smtClean="0"/>
              <a:t>Stand on one leg</a:t>
            </a:r>
          </a:p>
          <a:p>
            <a:r>
              <a:rPr lang="en-US" sz="2000" dirty="0" smtClean="0"/>
              <a:t>Read an orchestral score</a:t>
            </a:r>
          </a:p>
          <a:p>
            <a:r>
              <a:rPr lang="en-US" sz="2000" dirty="0" smtClean="0"/>
              <a:t>Foil a polygraph test</a:t>
            </a:r>
          </a:p>
          <a:p>
            <a:r>
              <a:rPr lang="en-US" sz="2000" dirty="0" smtClean="0"/>
              <a:t>Speak in front of an audience</a:t>
            </a:r>
          </a:p>
          <a:p>
            <a:r>
              <a:rPr lang="en-US" sz="2000" dirty="0" smtClean="0"/>
              <a:t>Remember people’s names</a:t>
            </a:r>
          </a:p>
          <a:p>
            <a:r>
              <a:rPr lang="en-US" sz="2000" dirty="0" smtClean="0"/>
              <a:t>Express sensuality</a:t>
            </a:r>
          </a:p>
          <a:p>
            <a:r>
              <a:rPr lang="en-US" sz="2000" dirty="0" smtClean="0"/>
              <a:t>Carry a tune</a:t>
            </a:r>
          </a:p>
          <a:p>
            <a:r>
              <a:rPr lang="en-US" sz="2000" dirty="0" smtClean="0"/>
              <a:t>Tell when a someone is lying</a:t>
            </a:r>
          </a:p>
          <a:p>
            <a:r>
              <a:rPr lang="en-US" sz="2000" dirty="0" smtClean="0"/>
              <a:t>Fire an employee</a:t>
            </a:r>
          </a:p>
          <a:p>
            <a:r>
              <a:rPr lang="en-US" sz="2000" dirty="0" smtClean="0"/>
              <a:t>Learn a new language</a:t>
            </a:r>
          </a:p>
          <a:p>
            <a:r>
              <a:rPr lang="en-US" sz="2000" dirty="0" smtClean="0"/>
              <a:t>Laugh at oneself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(1) It can denote rudimentary and more or less universal human (or organic) endowments: e.g., the ability </a:t>
            </a:r>
            <a:r>
              <a:rPr lang="en-US" baseline="0" dirty="0" smtClean="0"/>
              <a:t>to laugh, experience fear, express aggression or compassion, or merely breathe, blink, or move the muscles in one's arm.</a:t>
            </a:r>
          </a:p>
          <a:p>
            <a:pPr>
              <a:buNone/>
            </a:pPr>
            <a:r>
              <a:rPr lang="en-US" dirty="0" smtClean="0"/>
              <a:t>In this sense of the word, an ability needn’t be any kind of proficiency or skill, or disposition to exhibit such a proficiency.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The ambiguity of “ability”</a:t>
            </a: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(2) It can denote the </a:t>
            </a:r>
            <a:r>
              <a:rPr lang="en-US" baseline="0" dirty="0" smtClean="0"/>
              <a:t>considerable mastery or conscious development of more rudimentary attributes.</a:t>
            </a:r>
          </a:p>
          <a:p>
            <a:pPr>
              <a:buNone/>
            </a:pPr>
            <a:r>
              <a:rPr lang="en-US" dirty="0" smtClean="0"/>
              <a:t>E.g., the ability to play </a:t>
            </a:r>
            <a:r>
              <a:rPr lang="en-US" dirty="0" smtClean="0"/>
              <a:t>professional-level </a:t>
            </a:r>
            <a:r>
              <a:rPr lang="en-US" dirty="0" smtClean="0"/>
              <a:t>tennis, compose a string quartet, dock a space capsule, solve quadratic equations.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3101</TotalTime>
  <Words>3132</Words>
  <Application>Microsoft Office PowerPoint</Application>
  <PresentationFormat>On-screen Show (4:3)</PresentationFormat>
  <Paragraphs>250</Paragraphs>
  <Slides>57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Textured</vt:lpstr>
      <vt:lpstr>Parapsychology &amp;  the Nature of Abilities</vt:lpstr>
      <vt:lpstr>Why focus on abilities?</vt:lpstr>
      <vt:lpstr>Why this topic?</vt:lpstr>
      <vt:lpstr>Questions I’m often asked:</vt:lpstr>
      <vt:lpstr>My goal today:</vt:lpstr>
      <vt:lpstr>What do these have in common?</vt:lpstr>
      <vt:lpstr>What do these have in common?</vt:lpstr>
      <vt:lpstr>The ambiguity of “ability”</vt:lpstr>
      <vt:lpstr>The ambiguity of “ability”</vt:lpstr>
      <vt:lpstr>The ambiguity of “ability”</vt:lpstr>
      <vt:lpstr>The ambiguity of “ability”</vt:lpstr>
      <vt:lpstr>The ambiguity of “ability”</vt:lpstr>
      <vt:lpstr>The ambiguity of “ability”</vt:lpstr>
      <vt:lpstr>The ambiguity of “ability”</vt:lpstr>
      <vt:lpstr>The ambiguity of “ability”</vt:lpstr>
      <vt:lpstr>The ambiguity of “ability”</vt:lpstr>
      <vt:lpstr>An example of an ability</vt:lpstr>
      <vt:lpstr>An example of an ability</vt:lpstr>
      <vt:lpstr>A natural gift</vt:lpstr>
      <vt:lpstr>An example of a skill?</vt:lpstr>
      <vt:lpstr>The ambiguity of “ability”</vt:lpstr>
      <vt:lpstr>Why does all this matter?</vt:lpstr>
      <vt:lpstr>Why does all this matter?</vt:lpstr>
      <vt:lpstr>Why does all this matter?</vt:lpstr>
      <vt:lpstr>PowerPoint Presentation</vt:lpstr>
      <vt:lpstr>PowerPoint Presentation</vt:lpstr>
      <vt:lpstr>Composing Music</vt:lpstr>
      <vt:lpstr>Composing Music</vt:lpstr>
      <vt:lpstr>Functioning Psychically</vt:lpstr>
      <vt:lpstr>A very idiosyncratic ability</vt:lpstr>
      <vt:lpstr>PowerPoint Presentation</vt:lpstr>
      <vt:lpstr>Context-dependency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on situation-sensitivity</vt:lpstr>
      <vt:lpstr>More on situation-sensitivity</vt:lpstr>
      <vt:lpstr>What if psi is need-determined?</vt:lpstr>
      <vt:lpstr>What if psi is need-determined?</vt:lpstr>
      <vt:lpstr>What if psi is need-determined?</vt:lpstr>
      <vt:lpstr>What if psi is need-determined?</vt:lpstr>
      <vt:lpstr>What if psi is need-determined?</vt:lpstr>
      <vt:lpstr>What if psi is need-determined?</vt:lpstr>
      <vt:lpstr>Relevance of Savants</vt:lpstr>
      <vt:lpstr>Relevance of Savants</vt:lpstr>
      <vt:lpstr>Relevance of Savants</vt:lpstr>
      <vt:lpstr>All-Purpose Psi Argument</vt:lpstr>
      <vt:lpstr>All-Purpose Psi Argument</vt:lpstr>
      <vt:lpstr>All-Purpose Psi Argument</vt:lpstr>
      <vt:lpstr>So where are we?</vt:lpstr>
      <vt:lpstr>So where are we?</vt:lpstr>
      <vt:lpstr>PowerPoint Presentation</vt:lpstr>
      <vt:lpstr>PowerPoint Presentation</vt:lpstr>
      <vt:lpstr> JazzPhilosopher.com</vt:lpstr>
      <vt:lpstr>Time for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 Leaf Lady An Unsolved Psychic Puzzle</dc:title>
  <dc:creator>Stephen Braude</dc:creator>
  <cp:lastModifiedBy>Stephen Braude</cp:lastModifiedBy>
  <cp:revision>545</cp:revision>
  <dcterms:created xsi:type="dcterms:W3CDTF">2008-10-09T01:14:48Z</dcterms:created>
  <dcterms:modified xsi:type="dcterms:W3CDTF">2012-04-28T21:32:31Z</dcterms:modified>
</cp:coreProperties>
</file>