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77" r:id="rId7"/>
    <p:sldId id="278" r:id="rId8"/>
    <p:sldId id="276" r:id="rId9"/>
    <p:sldId id="261" r:id="rId10"/>
    <p:sldId id="262" r:id="rId11"/>
    <p:sldId id="263" r:id="rId12"/>
    <p:sldId id="264" r:id="rId13"/>
    <p:sldId id="265" r:id="rId14"/>
    <p:sldId id="266" r:id="rId15"/>
    <p:sldId id="286" r:id="rId16"/>
    <p:sldId id="268" r:id="rId17"/>
    <p:sldId id="267" r:id="rId18"/>
    <p:sldId id="269" r:id="rId19"/>
    <p:sldId id="270" r:id="rId20"/>
    <p:sldId id="271" r:id="rId21"/>
    <p:sldId id="272" r:id="rId22"/>
    <p:sldId id="274" r:id="rId23"/>
    <p:sldId id="288" r:id="rId24"/>
    <p:sldId id="283" r:id="rId25"/>
    <p:sldId id="284" r:id="rId26"/>
    <p:sldId id="285" r:id="rId27"/>
    <p:sldId id="281" r:id="rId28"/>
    <p:sldId id="282" r:id="rId29"/>
    <p:sldId id="273" r:id="rId30"/>
    <p:sldId id="287" r:id="rId31"/>
    <p:sldId id="275" r:id="rId32"/>
    <p:sldId id="28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1" d="100"/>
          <a:sy n="111" d="100"/>
        </p:scale>
        <p:origin x="-6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8B684-A64B-DD48-AC83-BD780CB58748}" type="datetimeFigureOut">
              <a:rPr lang="en-US" smtClean="0"/>
              <a:pPr/>
              <a:t>5/10/12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9366E-040D-7949-9DE3-D10D3A604B66}"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3EB9366E-040D-7949-9DE3-D10D3A604B66}" type="slidenum">
              <a:rPr lang="nl-NL" smtClean="0"/>
              <a:pPr/>
              <a:t>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3EB9366E-040D-7949-9DE3-D10D3A604B66}" type="slidenum">
              <a:rPr lang="nl-NL" smtClean="0"/>
              <a:pPr/>
              <a:t>8</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3EB9366E-040D-7949-9DE3-D10D3A604B66}" type="slidenum">
              <a:rPr lang="nl-NL" smtClean="0"/>
              <a:pPr/>
              <a:t>21</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8EC3D-4109-6245-808F-36BC63613D4E}" type="slidenum">
              <a:rPr lang="nl-NL"/>
              <a:pPr/>
              <a:t>24</a:t>
            </a:fld>
            <a:endParaRPr lang="nl-NL"/>
          </a:p>
        </p:txBody>
      </p:sp>
      <p:sp>
        <p:nvSpPr>
          <p:cNvPr id="18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Here is the procedure of one trial in the experiment intended to find out how fast fear would arise in phobic subjects </a:t>
            </a:r>
          </a:p>
          <a:p>
            <a:endParaRPr lang="en-US"/>
          </a:p>
          <a:p>
            <a:r>
              <a:rPr lang="en-US"/>
              <a:t>This german group measured skin conductancene of a subject in front of screen when</a:t>
            </a:r>
          </a:p>
          <a:p>
            <a:r>
              <a:rPr lang="en-US"/>
              <a:t>When the subject pressed ….. </a:t>
            </a:r>
          </a:p>
          <a:p>
            <a:endParaRPr lang="en-US"/>
          </a:p>
          <a:p>
            <a:endParaRPr lang="en-US"/>
          </a:p>
          <a:p>
            <a:r>
              <a:rPr lang="en-US"/>
              <a:t>Many trials were done where randomly either emotional or neutral visual stimuli were presented in this study.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8FF73-E91D-D246-BD21-99F511386CB3}" type="slidenum">
              <a:rPr lang="nl-NL"/>
              <a:pPr/>
              <a:t>25</a:t>
            </a:fld>
            <a:endParaRPr lang="nl-NL"/>
          </a:p>
        </p:txBody>
      </p:sp>
      <p:sp>
        <p:nvSpPr>
          <p:cNvPr id="2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nl-NL"/>
              <a:t>Here are the results of all 38 subjects as they were published. In this picture all baseline levels are clamped to 0 at stimulus onset.</a:t>
            </a:r>
          </a:p>
          <a:p>
            <a:r>
              <a:rPr lang="nl-NL"/>
              <a:t>The german groups allowed us to re-analyze the raw data but this timeincluding the anticipatory phase of the trials I.e. what happened BEFORE the stimulus was presented.</a:t>
            </a:r>
          </a:p>
          <a:p>
            <a:r>
              <a:rPr lang="nl-NL"/>
              <a:t>Rather than clamping the baseline at 0 at stimulus onset we therefore clamped the baselines at  7.5 seconds before stimulus onset. And here is the result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BD43A-4B81-5946-BC84-9B628C98A649}" type="slidenum">
              <a:rPr lang="nl-NL"/>
              <a:pPr/>
              <a:t>26</a:t>
            </a:fld>
            <a:endParaRPr lang="nl-NL"/>
          </a:p>
        </p:txBody>
      </p:sp>
      <p:sp>
        <p:nvSpPr>
          <p:cNvPr id="22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There are three plots because the emotional pictures are split for animals and erotic pictures. The yellow trace is for the animal pictures and the results given here are all data (phobics group plus control group). Note that the difference between the erotic responses and the other responses already starts before stimulus onset while the subjects have no way to know or guess what kind of stimulus will be presented. This was labeled presentiment.</a:t>
            </a:r>
          </a:p>
          <a:p>
            <a:endParaRPr lang="en-US"/>
          </a:p>
          <a:p>
            <a:r>
              <a:rPr lang="en-US"/>
              <a:t>Of course there are individual differences……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16FE-3B94-6D43-8173-8B57B08D5C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16FE-3B94-6D43-8173-8B57B08D5C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16FE-3B94-6D43-8173-8B57B08D5C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16FE-3B94-6D43-8173-8B57B08D5C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16FE-3B94-6D43-8173-8B57B08D5C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16FE-3B94-6D43-8173-8B57B08D5C5D}"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16FE-3B94-6D43-8173-8B57B08D5C5D}" type="datetimeFigureOut">
              <a:rPr lang="en-US" smtClean="0"/>
              <a:pPr/>
              <a:t>5/10/12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16FE-3B94-6D43-8173-8B57B08D5C5D}" type="datetimeFigureOut">
              <a:rPr lang="en-US" smtClean="0"/>
              <a:pPr/>
              <a:t>5/10/12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16FE-3B94-6D43-8173-8B57B08D5C5D}" type="datetimeFigureOut">
              <a:rPr lang="en-US" smtClean="0"/>
              <a:pPr/>
              <a:t>5/10/12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16FE-3B94-6D43-8173-8B57B08D5C5D}"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16FE-3B94-6D43-8173-8B57B08D5C5D}"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2244C-6BE2-7946-9FDD-B7FB022DD3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100000">
              <a:srgbClr val="008000"/>
            </a:gs>
            <a:gs pos="82000">
              <a:srgbClr val="FFFFFF">
                <a:alpha val="0"/>
              </a:srgb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16FE-3B94-6D43-8173-8B57B08D5C5D}" type="datetimeFigureOut">
              <a:rPr lang="en-US" smtClean="0"/>
              <a:pPr/>
              <a:t>5/10/12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2244C-6BE2-7946-9FDD-B7FB022DD3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video" Target="file://localhost/users/djb/Dropbox/Dick%20Bierman%20stuff/dicks%20MPEGs%20voor%20spr2000/dice.mpg" TargetMode="External"/><Relationship Id="rId2" Type="http://schemas.openxmlformats.org/officeDocument/2006/relationships/video" Target="file://localhost/users/djb/Dropbox/Dick%20Bierman%20stuff/dicks%20MPEGs%20voor%20spr2000/rng.mpe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hilosophy%23cite_note-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video" Target="file://localhost/users/djb/Dropbox/Dick%20Bierman%20stuff/dicks%20MPEGs%20voor%20spr2000/presentiment.mp4" TargetMode="Externa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dirty="0" err="1" smtClean="0"/>
              <a:t>Parapsychologie</a:t>
            </a:r>
            <a:r>
              <a:rPr lang="en-US" dirty="0" smtClean="0"/>
              <a:t> </a:t>
            </a:r>
            <a:r>
              <a:rPr lang="en-US" dirty="0" err="1" smtClean="0"/>
              <a:t>als</a:t>
            </a:r>
            <a:r>
              <a:rPr lang="en-US" dirty="0" smtClean="0"/>
              <a:t/>
            </a:r>
            <a:br>
              <a:rPr lang="en-US" dirty="0" smtClean="0"/>
            </a:br>
            <a:r>
              <a:rPr lang="en-US" dirty="0" err="1"/>
              <a:t>E</a:t>
            </a:r>
            <a:r>
              <a:rPr lang="en-US" dirty="0" err="1" smtClean="0"/>
              <a:t>xperimentele</a:t>
            </a:r>
            <a:r>
              <a:rPr lang="en-US" dirty="0" smtClean="0"/>
              <a:t> </a:t>
            </a:r>
            <a:r>
              <a:rPr lang="en-US" dirty="0" err="1" smtClean="0"/>
              <a:t>Filosofie</a:t>
            </a:r>
            <a:endParaRPr lang="en-US" dirty="0"/>
          </a:p>
        </p:txBody>
      </p:sp>
      <p:sp>
        <p:nvSpPr>
          <p:cNvPr id="3" name="Subtitle 2"/>
          <p:cNvSpPr>
            <a:spLocks noGrp="1"/>
          </p:cNvSpPr>
          <p:nvPr>
            <p:ph type="subTitle" idx="1"/>
          </p:nvPr>
        </p:nvSpPr>
        <p:spPr>
          <a:xfrm>
            <a:off x="1371600" y="4498975"/>
            <a:ext cx="6400800" cy="1752600"/>
          </a:xfrm>
        </p:spPr>
        <p:txBody>
          <a:bodyPr>
            <a:normAutofit fontScale="92500" lnSpcReduction="20000"/>
          </a:bodyPr>
          <a:lstStyle/>
          <a:p>
            <a:r>
              <a:rPr lang="en-US" dirty="0" smtClean="0"/>
              <a:t>Dag van de </a:t>
            </a:r>
            <a:r>
              <a:rPr lang="en-US" dirty="0" err="1" smtClean="0"/>
              <a:t>Parapsychologie</a:t>
            </a:r>
            <a:r>
              <a:rPr lang="en-US" dirty="0" smtClean="0"/>
              <a:t> 2012</a:t>
            </a:r>
          </a:p>
          <a:p>
            <a:endParaRPr lang="en-US" dirty="0" smtClean="0"/>
          </a:p>
          <a:p>
            <a:r>
              <a:rPr lang="en-US" sz="2581" dirty="0" smtClean="0"/>
              <a:t>Dick Bierman, </a:t>
            </a:r>
            <a:r>
              <a:rPr lang="en-US" sz="2581" dirty="0" err="1" smtClean="0"/>
              <a:t>Universiteit</a:t>
            </a:r>
            <a:r>
              <a:rPr lang="en-US" sz="2581" dirty="0" smtClean="0"/>
              <a:t> van Amsterdam</a:t>
            </a:r>
          </a:p>
          <a:p>
            <a:r>
              <a:rPr lang="en-US" sz="2581" dirty="0" err="1" smtClean="0"/>
              <a:t>d..j.bierman@uniamsterdam.nl</a:t>
            </a:r>
            <a:endParaRPr lang="en-US" sz="2581" dirty="0"/>
          </a:p>
        </p:txBody>
      </p:sp>
      <p:pic>
        <p:nvPicPr>
          <p:cNvPr id="4" name="Picture 3" descr="imgres-2.jpeg"/>
          <p:cNvPicPr>
            <a:picLocks noChangeAspect="1"/>
          </p:cNvPicPr>
          <p:nvPr/>
        </p:nvPicPr>
        <p:blipFill>
          <a:blip r:embed="rId2"/>
          <a:stretch>
            <a:fillRect/>
          </a:stretch>
        </p:blipFill>
        <p:spPr>
          <a:xfrm>
            <a:off x="3657600" y="838200"/>
            <a:ext cx="1981200" cy="148398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Kritiek</a:t>
            </a:r>
            <a:r>
              <a:rPr lang="en-US" dirty="0" smtClean="0"/>
              <a:t> </a:t>
            </a:r>
            <a:r>
              <a:rPr lang="en-US" dirty="0" smtClean="0"/>
              <a:t>op</a:t>
            </a:r>
            <a:r>
              <a:rPr lang="en-US" dirty="0" smtClean="0"/>
              <a:t> </a:t>
            </a:r>
            <a:r>
              <a:rPr lang="en-US" dirty="0" err="1" smtClean="0"/>
              <a:t>interpretatie</a:t>
            </a:r>
            <a:endParaRPr lang="en-US" dirty="0"/>
          </a:p>
        </p:txBody>
      </p:sp>
      <p:sp>
        <p:nvSpPr>
          <p:cNvPr id="3" name="Content Placeholder 2"/>
          <p:cNvSpPr>
            <a:spLocks noGrp="1"/>
          </p:cNvSpPr>
          <p:nvPr>
            <p:ph idx="1"/>
          </p:nvPr>
        </p:nvSpPr>
        <p:spPr/>
        <p:txBody>
          <a:bodyPr/>
          <a:lstStyle/>
          <a:p>
            <a:r>
              <a:rPr lang="en-US" dirty="0" err="1" smtClean="0"/>
              <a:t>Besluit</a:t>
            </a:r>
            <a:r>
              <a:rPr lang="en-US" dirty="0" smtClean="0"/>
              <a:t> is </a:t>
            </a:r>
            <a:r>
              <a:rPr lang="en-US" dirty="0" err="1" smtClean="0"/>
              <a:t>opgedrongen</a:t>
            </a:r>
            <a:r>
              <a:rPr lang="en-US" dirty="0" smtClean="0"/>
              <a:t>, de timing is min of </a:t>
            </a:r>
            <a:r>
              <a:rPr lang="en-US" dirty="0" err="1" smtClean="0"/>
              <a:t>meer</a:t>
            </a:r>
            <a:r>
              <a:rPr lang="en-US" dirty="0" smtClean="0"/>
              <a:t> </a:t>
            </a:r>
            <a:r>
              <a:rPr lang="en-US" dirty="0" err="1" smtClean="0"/>
              <a:t>vrij</a:t>
            </a:r>
            <a:endParaRPr lang="en-US" dirty="0" smtClean="0"/>
          </a:p>
          <a:p>
            <a:r>
              <a:rPr lang="en-US" dirty="0" err="1" smtClean="0"/>
              <a:t>Er</a:t>
            </a:r>
            <a:r>
              <a:rPr lang="en-US" dirty="0" smtClean="0"/>
              <a:t> is </a:t>
            </a:r>
            <a:r>
              <a:rPr lang="en-US" dirty="0" err="1" smtClean="0"/>
              <a:t>maar</a:t>
            </a:r>
            <a:r>
              <a:rPr lang="en-US" dirty="0" smtClean="0"/>
              <a:t> 1 </a:t>
            </a:r>
            <a:r>
              <a:rPr lang="en-US" dirty="0" err="1" smtClean="0"/>
              <a:t>alternatief</a:t>
            </a:r>
            <a:endParaRPr lang="en-US" dirty="0" smtClean="0"/>
          </a:p>
          <a:p>
            <a:r>
              <a:rPr lang="en-US" dirty="0" smtClean="0"/>
              <a:t>Het EEG </a:t>
            </a:r>
            <a:r>
              <a:rPr lang="en-US" dirty="0" err="1" smtClean="0"/>
              <a:t>representeert</a:t>
            </a:r>
            <a:r>
              <a:rPr lang="en-US" dirty="0" smtClean="0"/>
              <a:t> </a:t>
            </a:r>
            <a:r>
              <a:rPr lang="en-US" dirty="0" err="1" smtClean="0"/>
              <a:t>geen</a:t>
            </a:r>
            <a:r>
              <a:rPr lang="en-US" dirty="0" smtClean="0"/>
              <a:t> </a:t>
            </a:r>
            <a:r>
              <a:rPr lang="en-US" dirty="0" err="1" smtClean="0"/>
              <a:t>keuze</a:t>
            </a:r>
            <a:endParaRPr lang="en-US" dirty="0" smtClean="0"/>
          </a:p>
          <a:p>
            <a:pPr>
              <a:buNone/>
            </a:pPr>
            <a:endParaRPr lang="en-US" dirty="0" smtClean="0"/>
          </a:p>
          <a:p>
            <a:pPr>
              <a:buNone/>
            </a:pPr>
            <a:r>
              <a:rPr lang="en-US" dirty="0" err="1" smtClean="0"/>
              <a:t>Maar</a:t>
            </a:r>
            <a:r>
              <a:rPr lang="en-US" dirty="0" smtClean="0"/>
              <a:t> </a:t>
            </a:r>
            <a:r>
              <a:rPr lang="en-US" dirty="0" err="1" smtClean="0"/>
              <a:t>experimenten</a:t>
            </a:r>
            <a:r>
              <a:rPr lang="en-US" dirty="0" smtClean="0"/>
              <a:t> </a:t>
            </a:r>
            <a:r>
              <a:rPr lang="en-US" dirty="0" err="1" smtClean="0"/>
              <a:t>zijn</a:t>
            </a:r>
            <a:r>
              <a:rPr lang="en-US" dirty="0" smtClean="0"/>
              <a:t> </a:t>
            </a:r>
            <a:r>
              <a:rPr lang="en-US" dirty="0" err="1" smtClean="0"/>
              <a:t>herhaald</a:t>
            </a:r>
            <a:r>
              <a:rPr lang="en-US" dirty="0" smtClean="0"/>
              <a:t> met </a:t>
            </a:r>
            <a:r>
              <a:rPr lang="en-US" dirty="0" err="1" smtClean="0"/>
              <a:t>binaire</a:t>
            </a:r>
            <a:r>
              <a:rPr lang="en-US" dirty="0" smtClean="0"/>
              <a:t> </a:t>
            </a:r>
            <a:r>
              <a:rPr lang="en-US" dirty="0" err="1" smtClean="0"/>
              <a:t>keuzes</a:t>
            </a:r>
            <a:r>
              <a:rPr lang="en-US" dirty="0" smtClean="0"/>
              <a:t> (links of </a:t>
            </a:r>
            <a:r>
              <a:rPr lang="en-US" dirty="0" err="1" smtClean="0"/>
              <a:t>rechts</a:t>
            </a:r>
            <a:r>
              <a:rPr lang="en-US" dirty="0" smtClean="0"/>
              <a:t> </a:t>
            </a:r>
            <a:r>
              <a:rPr lang="en-US" dirty="0" err="1" smtClean="0"/>
              <a:t>naar</a:t>
            </a:r>
            <a:r>
              <a:rPr lang="en-US" dirty="0" smtClean="0"/>
              <a:t> </a:t>
            </a:r>
            <a:r>
              <a:rPr lang="en-US" dirty="0" err="1" smtClean="0"/>
              <a:t>eigen</a:t>
            </a:r>
            <a:r>
              <a:rPr lang="en-US" dirty="0" smtClean="0"/>
              <a:t> </a:t>
            </a:r>
            <a:r>
              <a:rPr lang="en-US" dirty="0" err="1" smtClean="0"/>
              <a:t>inzicht</a:t>
            </a:r>
            <a:r>
              <a:rPr lang="en-US" dirty="0" smtClean="0"/>
              <a:t>) en met </a:t>
            </a:r>
            <a:r>
              <a:rPr lang="en-US" dirty="0" err="1" smtClean="0"/>
              <a:t>andere</a:t>
            </a:r>
            <a:r>
              <a:rPr lang="en-US" dirty="0" smtClean="0"/>
              <a:t> </a:t>
            </a:r>
            <a:r>
              <a:rPr lang="en-US" dirty="0" err="1" smtClean="0"/>
              <a:t>methodes</a:t>
            </a:r>
            <a:r>
              <a:rPr lang="en-US" dirty="0" smtClean="0"/>
              <a:t> (</a:t>
            </a:r>
            <a:r>
              <a:rPr lang="en-US" dirty="0" err="1" smtClean="0"/>
              <a:t>fMRI</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Libet’s</a:t>
            </a:r>
            <a:r>
              <a:rPr lang="en-US" dirty="0" smtClean="0"/>
              <a:t> </a:t>
            </a:r>
            <a:r>
              <a:rPr lang="en-US" dirty="0" err="1" smtClean="0"/>
              <a:t>eigen</a:t>
            </a:r>
            <a:r>
              <a:rPr lang="en-US" dirty="0" smtClean="0"/>
              <a:t> </a:t>
            </a:r>
            <a:r>
              <a:rPr lang="en-US" dirty="0" err="1" smtClean="0"/>
              <a:t>interpretatie</a:t>
            </a:r>
            <a:endParaRPr lang="en-US" dirty="0"/>
          </a:p>
        </p:txBody>
      </p:sp>
      <p:sp>
        <p:nvSpPr>
          <p:cNvPr id="3" name="Content Placeholder 2"/>
          <p:cNvSpPr>
            <a:spLocks noGrp="1"/>
          </p:cNvSpPr>
          <p:nvPr>
            <p:ph idx="1"/>
          </p:nvPr>
        </p:nvSpPr>
        <p:spPr/>
        <p:txBody>
          <a:bodyPr>
            <a:normAutofit fontScale="92500" lnSpcReduction="20000"/>
          </a:bodyPr>
          <a:lstStyle/>
          <a:p>
            <a:endParaRPr lang="nl-NL" dirty="0" smtClean="0"/>
          </a:p>
          <a:p>
            <a:endParaRPr lang="nl-NL" dirty="0" smtClean="0"/>
          </a:p>
          <a:p>
            <a:endParaRPr lang="nl-NL" dirty="0" smtClean="0"/>
          </a:p>
          <a:p>
            <a:r>
              <a:rPr lang="nl-NL" dirty="0" smtClean="0"/>
              <a:t>Na </a:t>
            </a:r>
            <a:r>
              <a:rPr lang="nl-NL" dirty="0" smtClean="0"/>
              <a:t>de keuze wellicht nog een korte mogelijkheid om af te blazen (veto)</a:t>
            </a:r>
          </a:p>
          <a:p>
            <a:r>
              <a:rPr lang="nl-NL" dirty="0" err="1" smtClean="0"/>
              <a:t>Main</a:t>
            </a:r>
            <a:r>
              <a:rPr lang="nl-NL" dirty="0" smtClean="0"/>
              <a:t> </a:t>
            </a:r>
            <a:r>
              <a:rPr lang="nl-NL" dirty="0" err="1" smtClean="0"/>
              <a:t>stream</a:t>
            </a:r>
            <a:r>
              <a:rPr lang="nl-NL" dirty="0" smtClean="0"/>
              <a:t>: Vrije wil is echt een illusie</a:t>
            </a:r>
          </a:p>
          <a:p>
            <a:pPr lvl="1"/>
            <a:r>
              <a:rPr lang="nl-NL" dirty="0" smtClean="0"/>
              <a:t>Gebaseerd op een temporele causale redenering. Als iets eerder gebeurt, dan veroorzaakt het dat wat volgt. Hier dus: een materieel (</a:t>
            </a:r>
            <a:r>
              <a:rPr lang="nl-NL" dirty="0" err="1" smtClean="0"/>
              <a:t>hersen</a:t>
            </a:r>
            <a:r>
              <a:rPr lang="nl-NL" dirty="0" smtClean="0"/>
              <a:t>) proces gaat vooraf aan de mentale ervaring iets te hebben besloten. De laatste is dus machteloos.</a:t>
            </a:r>
          </a:p>
        </p:txBody>
      </p:sp>
      <p:pic>
        <p:nvPicPr>
          <p:cNvPr id="4" name="Picture 3" descr="imgres.jpeg"/>
          <p:cNvPicPr>
            <a:picLocks noChangeAspect="1"/>
          </p:cNvPicPr>
          <p:nvPr/>
        </p:nvPicPr>
        <p:blipFill>
          <a:blip r:embed="rId2"/>
          <a:stretch>
            <a:fillRect/>
          </a:stretch>
        </p:blipFill>
        <p:spPr>
          <a:xfrm>
            <a:off x="6858000" y="1219200"/>
            <a:ext cx="1276350" cy="15938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Maar nu de parapsychologie</a:t>
            </a:r>
            <a:endParaRPr lang="nl-NL" dirty="0"/>
          </a:p>
        </p:txBody>
      </p:sp>
      <p:sp>
        <p:nvSpPr>
          <p:cNvPr id="3" name="Content Placeholder 2"/>
          <p:cNvSpPr>
            <a:spLocks noGrp="1"/>
          </p:cNvSpPr>
          <p:nvPr>
            <p:ph idx="1"/>
          </p:nvPr>
        </p:nvSpPr>
        <p:spPr>
          <a:xfrm>
            <a:off x="457200" y="2408237"/>
            <a:ext cx="8229600" cy="4525963"/>
          </a:xfrm>
        </p:spPr>
        <p:txBody>
          <a:bodyPr/>
          <a:lstStyle/>
          <a:p>
            <a:r>
              <a:rPr lang="nl-NL" dirty="0" smtClean="0"/>
              <a:t>Bijvoorbeeld Dobbelsteenproeven</a:t>
            </a:r>
          </a:p>
          <a:p>
            <a:pPr lvl="1"/>
            <a:endParaRPr lang="en-US" dirty="0" smtClean="0"/>
          </a:p>
          <a:p>
            <a:pPr lvl="1"/>
            <a:r>
              <a:rPr lang="en-US" dirty="0" smtClean="0"/>
              <a:t>E</a:t>
            </a:r>
            <a:r>
              <a:rPr lang="nl-NL" dirty="0" err="1" smtClean="0"/>
              <a:t>erst</a:t>
            </a:r>
            <a:r>
              <a:rPr lang="nl-NL" dirty="0" smtClean="0"/>
              <a:t> de mentale intentie</a:t>
            </a:r>
          </a:p>
          <a:p>
            <a:pPr lvl="1"/>
            <a:endParaRPr lang="nl-NL" dirty="0" smtClean="0"/>
          </a:p>
          <a:p>
            <a:pPr lvl="1"/>
            <a:r>
              <a:rPr lang="nl-NL" dirty="0" smtClean="0"/>
              <a:t>Dan meten wat er materieel gebeurt</a:t>
            </a:r>
            <a:endParaRPr lang="nl-NL" dirty="0"/>
          </a:p>
        </p:txBody>
      </p:sp>
      <p:pic>
        <p:nvPicPr>
          <p:cNvPr id="4" name="Picture 3" descr="671px-Two_red_dice_01.svg.png"/>
          <p:cNvPicPr>
            <a:picLocks noChangeAspect="1"/>
          </p:cNvPicPr>
          <p:nvPr/>
        </p:nvPicPr>
        <p:blipFill>
          <a:blip r:embed="rId2"/>
          <a:stretch>
            <a:fillRect/>
          </a:stretch>
        </p:blipFill>
        <p:spPr>
          <a:xfrm>
            <a:off x="3200400" y="1201737"/>
            <a:ext cx="1882701" cy="1206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Methodes</a:t>
            </a:r>
            <a:endParaRPr lang="nl-NL" dirty="0"/>
          </a:p>
        </p:txBody>
      </p:sp>
      <p:pic>
        <p:nvPicPr>
          <p:cNvPr id="4" name="dice.mpg">
            <a:hlinkClick r:id="" action="ppaction://media"/>
          </p:cNvPr>
          <p:cNvPicPr/>
          <p:nvPr>
            <p:ph idx="1"/>
            <a:videoFile r:link="rId1"/>
          </p:nvPr>
        </p:nvPicPr>
        <p:blipFill>
          <a:blip r:embed="rId4"/>
          <a:stretch>
            <a:fillRect/>
          </a:stretch>
        </p:blipFill>
        <p:spPr>
          <a:xfrm>
            <a:off x="508000" y="2339181"/>
            <a:ext cx="4064000" cy="3048000"/>
          </a:xfrm>
        </p:spPr>
      </p:pic>
      <p:pic>
        <p:nvPicPr>
          <p:cNvPr id="5" name="rng.mpeg">
            <a:hlinkClick r:id="" action="ppaction://media"/>
          </p:cNvPr>
          <p:cNvPicPr/>
          <p:nvPr>
            <a:videoFile r:link="rId2"/>
          </p:nvPr>
        </p:nvPicPr>
        <p:blipFill>
          <a:blip r:embed="rId5"/>
          <a:stretch>
            <a:fillRect/>
          </a:stretch>
        </p:blipFill>
        <p:spPr>
          <a:xfrm>
            <a:off x="4622800" y="2339181"/>
            <a:ext cx="4064000" cy="3048000"/>
          </a:xfrm>
          <a:prstGeom prst="rect">
            <a:avLst/>
          </a:prstGeom>
        </p:spPr>
      </p:pic>
      <p:sp>
        <p:nvSpPr>
          <p:cNvPr id="6" name="TextBox 5"/>
          <p:cNvSpPr txBox="1"/>
          <p:nvPr/>
        </p:nvSpPr>
        <p:spPr>
          <a:xfrm>
            <a:off x="1371600" y="5638800"/>
            <a:ext cx="2133600" cy="369332"/>
          </a:xfrm>
          <a:prstGeom prst="rect">
            <a:avLst/>
          </a:prstGeom>
          <a:noFill/>
        </p:spPr>
        <p:txBody>
          <a:bodyPr wrap="square" rtlCol="0">
            <a:spAutoFit/>
          </a:bodyPr>
          <a:lstStyle/>
          <a:p>
            <a:r>
              <a:rPr lang="nl-NL" dirty="0" err="1" smtClean="0"/>
              <a:t>Rhine</a:t>
            </a:r>
            <a:endParaRPr lang="nl-NL" dirty="0"/>
          </a:p>
        </p:txBody>
      </p:sp>
      <p:sp>
        <p:nvSpPr>
          <p:cNvPr id="7" name="TextBox 6"/>
          <p:cNvSpPr txBox="1"/>
          <p:nvPr/>
        </p:nvSpPr>
        <p:spPr>
          <a:xfrm>
            <a:off x="5791200" y="5638800"/>
            <a:ext cx="1981200" cy="369332"/>
          </a:xfrm>
          <a:prstGeom prst="rect">
            <a:avLst/>
          </a:prstGeom>
          <a:noFill/>
        </p:spPr>
        <p:txBody>
          <a:bodyPr wrap="square" rtlCol="0">
            <a:spAutoFit/>
          </a:bodyPr>
          <a:lstStyle/>
          <a:p>
            <a:r>
              <a:rPr lang="nl-NL" dirty="0" smtClean="0"/>
              <a:t>Schmidt (RNG)</a:t>
            </a:r>
            <a:endParaRPr lang="nl-NL"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RNG</a:t>
            </a:r>
            <a:r>
              <a:rPr lang="nl-NL" dirty="0" smtClean="0"/>
              <a:t> sc</a:t>
            </a:r>
            <a:r>
              <a:rPr lang="nl-NL" dirty="0" smtClean="0"/>
              <a:t>oreverdeling</a:t>
            </a:r>
            <a:r>
              <a:rPr lang="nl-NL" dirty="0" smtClean="0"/>
              <a:t>: </a:t>
            </a:r>
            <a:r>
              <a:rPr lang="nl-NL" dirty="0" smtClean="0"/>
              <a:t>controles</a:t>
            </a:r>
            <a:endParaRPr lang="nl-NL" dirty="0"/>
          </a:p>
        </p:txBody>
      </p:sp>
      <p:pic>
        <p:nvPicPr>
          <p:cNvPr id="4" name="Content Placeholder 3" descr="radinnelsonfig1.jpg"/>
          <p:cNvPicPr>
            <a:picLocks noGrp="1" noChangeAspect="1"/>
          </p:cNvPicPr>
          <p:nvPr>
            <p:ph idx="1"/>
          </p:nvPr>
        </p:nvPicPr>
        <p:blipFill>
          <a:blip r:embed="rId2"/>
          <a:srcRect l="-5868" r="-5868"/>
          <a:stretch>
            <a:fillRect/>
          </a:stretch>
        </p:blip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Experimentele verdeling</a:t>
            </a:r>
            <a:endParaRPr lang="nl-NL" dirty="0"/>
          </a:p>
        </p:txBody>
      </p:sp>
      <p:pic>
        <p:nvPicPr>
          <p:cNvPr id="6" name="Content Placeholder 5" descr="radinnelsonfig2.jpg"/>
          <p:cNvPicPr>
            <a:picLocks noGrp="1" noChangeAspect="1"/>
          </p:cNvPicPr>
          <p:nvPr>
            <p:ph idx="1"/>
          </p:nvPr>
        </p:nvPicPr>
        <p:blipFill>
          <a:blip r:embed="rId2"/>
          <a:srcRect l="-3338" r="-3338"/>
          <a:stretch>
            <a:fillRect/>
          </a:stretch>
        </p:blipFill>
        <p:spPr/>
      </p:pic>
      <p:cxnSp>
        <p:nvCxnSpPr>
          <p:cNvPr id="5" name="Straight Arrow Connector 4"/>
          <p:cNvCxnSpPr/>
          <p:nvPr/>
        </p:nvCxnSpPr>
        <p:spPr>
          <a:xfrm rot="5400000">
            <a:off x="5715000" y="3810000"/>
            <a:ext cx="914400" cy="304800"/>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Kritiek op RNG experimenten</a:t>
            </a:r>
            <a:endParaRPr lang="nl-NL" dirty="0"/>
          </a:p>
        </p:txBody>
      </p:sp>
      <p:sp>
        <p:nvSpPr>
          <p:cNvPr id="3" name="Content Placeholder 2"/>
          <p:cNvSpPr>
            <a:spLocks noGrp="1"/>
          </p:cNvSpPr>
          <p:nvPr>
            <p:ph idx="1"/>
          </p:nvPr>
        </p:nvSpPr>
        <p:spPr>
          <a:xfrm>
            <a:off x="457200" y="2667000"/>
            <a:ext cx="8229600" cy="3459163"/>
          </a:xfrm>
        </p:spPr>
        <p:txBody>
          <a:bodyPr/>
          <a:lstStyle/>
          <a:p>
            <a:r>
              <a:rPr lang="nl-NL" dirty="0" smtClean="0"/>
              <a:t>Is geen vrije keuze van doel</a:t>
            </a:r>
          </a:p>
          <a:p>
            <a:pPr lvl="1"/>
            <a:r>
              <a:rPr lang="en-US" dirty="0" smtClean="0"/>
              <a:t>O</a:t>
            </a:r>
            <a:r>
              <a:rPr lang="nl-NL" dirty="0" err="1" smtClean="0"/>
              <a:t>pdracht</a:t>
            </a:r>
            <a:r>
              <a:rPr lang="nl-NL" dirty="0" smtClean="0"/>
              <a:t> van de computer</a:t>
            </a:r>
          </a:p>
          <a:p>
            <a:pPr lvl="1"/>
            <a:r>
              <a:rPr lang="nl-NL" dirty="0" smtClean="0"/>
              <a:t>Bij vrije keuze: iets betere resultaten</a:t>
            </a:r>
          </a:p>
          <a:p>
            <a:endParaRPr lang="nl-NL" dirty="0" smtClean="0"/>
          </a:p>
          <a:p>
            <a:r>
              <a:rPr lang="en-US" dirty="0" smtClean="0"/>
              <a:t>R</a:t>
            </a:r>
            <a:r>
              <a:rPr lang="nl-NL" dirty="0" err="1" smtClean="0"/>
              <a:t>epliceert</a:t>
            </a:r>
            <a:r>
              <a:rPr lang="nl-NL" dirty="0" smtClean="0"/>
              <a:t> niet.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Conclusie PK experimenten</a:t>
            </a:r>
            <a:endParaRPr lang="nl-NL" dirty="0"/>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nl-NL" dirty="0" smtClean="0"/>
              <a:t>Er zijn materiële</a:t>
            </a:r>
            <a:r>
              <a:rPr lang="nl-NL" dirty="0" smtClean="0"/>
              <a:t> (</a:t>
            </a:r>
            <a:r>
              <a:rPr lang="nl-NL" dirty="0" err="1" smtClean="0"/>
              <a:t>toevals</a:t>
            </a:r>
            <a:r>
              <a:rPr lang="nl-NL" dirty="0" smtClean="0"/>
              <a:t>) processen </a:t>
            </a:r>
            <a:r>
              <a:rPr lang="nl-NL" dirty="0" smtClean="0"/>
              <a:t>die afhankelijk zijn van daaraan voorafgaande intentie (wil)</a:t>
            </a:r>
          </a:p>
          <a:p>
            <a:endParaRPr lang="nl-NL" dirty="0" smtClean="0"/>
          </a:p>
          <a:p>
            <a:r>
              <a:rPr lang="nl-NL" dirty="0" smtClean="0"/>
              <a:t>Vergelijk Placebo-effect</a:t>
            </a:r>
            <a:r>
              <a:rPr lang="nl-NL" dirty="0" smtClean="0"/>
              <a:t> </a:t>
            </a:r>
          </a:p>
          <a:p>
            <a:endParaRPr lang="nl-NL" dirty="0" smtClean="0"/>
          </a:p>
          <a:p>
            <a:r>
              <a:rPr lang="nl-NL" dirty="0" smtClean="0"/>
              <a:t>Discussie gesloten? Nee want het kan nog ‘gekker’: </a:t>
            </a:r>
            <a:r>
              <a:rPr lang="nl-NL" dirty="0" err="1" smtClean="0"/>
              <a:t>retro-PK</a:t>
            </a:r>
            <a:r>
              <a:rPr lang="nl-NL" dirty="0" smtClean="0"/>
              <a:t>!</a:t>
            </a:r>
            <a:endParaRPr lang="nl-N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Retro-PK</a:t>
            </a:r>
            <a:r>
              <a:rPr lang="nl-NL" dirty="0" smtClean="0"/>
              <a:t> Procedure</a:t>
            </a:r>
            <a:endParaRPr lang="nl-NL" dirty="0"/>
          </a:p>
        </p:txBody>
      </p:sp>
      <p:sp>
        <p:nvSpPr>
          <p:cNvPr id="3" name="Content Placeholder 2"/>
          <p:cNvSpPr>
            <a:spLocks noGrp="1"/>
          </p:cNvSpPr>
          <p:nvPr>
            <p:ph idx="1"/>
          </p:nvPr>
        </p:nvSpPr>
        <p:spPr/>
        <p:txBody>
          <a:bodyPr/>
          <a:lstStyle/>
          <a:p>
            <a:r>
              <a:rPr lang="nl-NL" dirty="0" smtClean="0"/>
              <a:t>1</a:t>
            </a:r>
            <a:r>
              <a:rPr lang="nl-NL" dirty="0" smtClean="0"/>
              <a:t>. Registreer de random gebeurtenissen </a:t>
            </a:r>
          </a:p>
          <a:p>
            <a:pPr lvl="1"/>
            <a:r>
              <a:rPr lang="nl-NL" dirty="0" smtClean="0"/>
              <a:t>(0,1)</a:t>
            </a:r>
          </a:p>
          <a:p>
            <a:pPr lvl="1"/>
            <a:r>
              <a:rPr lang="en-US" dirty="0" smtClean="0"/>
              <a:t>Op tape</a:t>
            </a:r>
          </a:p>
          <a:p>
            <a:r>
              <a:rPr lang="en-US" dirty="0" smtClean="0"/>
              <a:t>2. </a:t>
            </a:r>
            <a:r>
              <a:rPr lang="en-US" dirty="0" err="1" smtClean="0"/>
              <a:t>Probeer</a:t>
            </a:r>
            <a:r>
              <a:rPr lang="en-US" dirty="0" smtClean="0"/>
              <a:t> </a:t>
            </a:r>
            <a:r>
              <a:rPr lang="en-US" dirty="0" err="1" smtClean="0"/>
              <a:t>ze</a:t>
            </a:r>
            <a:r>
              <a:rPr lang="en-US" dirty="0" smtClean="0"/>
              <a:t> </a:t>
            </a:r>
            <a:r>
              <a:rPr lang="en-US" dirty="0" smtClean="0">
                <a:solidFill>
                  <a:srgbClr val="FF0000"/>
                </a:solidFill>
              </a:rPr>
              <a:t>later </a:t>
            </a:r>
            <a:r>
              <a:rPr lang="en-US" dirty="0" err="1" smtClean="0"/>
              <a:t>te</a:t>
            </a:r>
            <a:r>
              <a:rPr lang="en-US" dirty="0" smtClean="0"/>
              <a:t> </a:t>
            </a:r>
            <a:r>
              <a:rPr lang="en-US" dirty="0" err="1" smtClean="0"/>
              <a:t>beinvloeden</a:t>
            </a:r>
            <a:endParaRPr lang="en-US" dirty="0" smtClean="0"/>
          </a:p>
          <a:p>
            <a:pPr lvl="1"/>
            <a:r>
              <a:rPr lang="en-US" dirty="0" err="1" smtClean="0"/>
              <a:t>Terwijl</a:t>
            </a:r>
            <a:r>
              <a:rPr lang="en-US" dirty="0" smtClean="0"/>
              <a:t> </a:t>
            </a:r>
            <a:r>
              <a:rPr lang="en-US" dirty="0" err="1" smtClean="0"/>
              <a:t>ze</a:t>
            </a:r>
            <a:r>
              <a:rPr lang="en-US" dirty="0" smtClean="0"/>
              <a:t> </a:t>
            </a:r>
            <a:r>
              <a:rPr lang="en-US" dirty="0" err="1" smtClean="0"/>
              <a:t>worden</a:t>
            </a:r>
            <a:r>
              <a:rPr lang="en-US" dirty="0" smtClean="0"/>
              <a:t> </a:t>
            </a:r>
            <a:r>
              <a:rPr lang="en-US" dirty="0" err="1" smtClean="0"/>
              <a:t>afgespeeld</a:t>
            </a:r>
            <a:endParaRPr lang="en-US" dirty="0" smtClean="0"/>
          </a:p>
          <a:p>
            <a:pPr lvl="1"/>
            <a:r>
              <a:rPr lang="en-US" dirty="0" smtClean="0"/>
              <a:t> </a:t>
            </a:r>
            <a:r>
              <a:rPr lang="en-US" dirty="0" err="1" smtClean="0"/>
              <a:t>meer</a:t>
            </a:r>
            <a:r>
              <a:rPr lang="en-US" dirty="0" smtClean="0"/>
              <a:t> 0 </a:t>
            </a:r>
            <a:r>
              <a:rPr lang="en-US" dirty="0" err="1" smtClean="0"/>
              <a:t>dan</a:t>
            </a:r>
            <a:r>
              <a:rPr lang="en-US" dirty="0" smtClean="0"/>
              <a:t> 1 of </a:t>
            </a:r>
            <a:r>
              <a:rPr lang="en-US" dirty="0" err="1" smtClean="0"/>
              <a:t>omgekeerd</a:t>
            </a:r>
            <a:endParaRPr lang="en-US" dirty="0" smtClean="0"/>
          </a:p>
          <a:p>
            <a:pPr lvl="1">
              <a:buNone/>
            </a:pPr>
            <a:r>
              <a:rPr lang="en-US" dirty="0" smtClean="0"/>
              <a:t>	</a:t>
            </a:r>
          </a:p>
          <a:p>
            <a:pPr lvl="1">
              <a:buNone/>
            </a:pPr>
            <a:endParaRPr lang="nl-NL" dirty="0"/>
          </a:p>
        </p:txBody>
      </p:sp>
      <p:pic>
        <p:nvPicPr>
          <p:cNvPr id="4" name="Picture 3" descr="imgres-4.jpeg"/>
          <p:cNvPicPr>
            <a:picLocks noChangeAspect="1"/>
          </p:cNvPicPr>
          <p:nvPr/>
        </p:nvPicPr>
        <p:blipFill>
          <a:blip r:embed="rId2"/>
          <a:stretch>
            <a:fillRect/>
          </a:stretch>
        </p:blipFill>
        <p:spPr>
          <a:xfrm>
            <a:off x="6248400" y="3810000"/>
            <a:ext cx="2031797" cy="2514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a:t>
            </a:r>
            <a:r>
              <a:rPr lang="nl-NL" dirty="0" err="1" smtClean="0"/>
              <a:t>rPK</a:t>
            </a:r>
            <a:endParaRPr lang="nl-NL" dirty="0"/>
          </a:p>
        </p:txBody>
      </p:sp>
      <p:sp>
        <p:nvSpPr>
          <p:cNvPr id="3" name="Content Placeholder 2"/>
          <p:cNvSpPr>
            <a:spLocks noGrp="1"/>
          </p:cNvSpPr>
          <p:nvPr>
            <p:ph idx="1"/>
          </p:nvPr>
        </p:nvSpPr>
        <p:spPr/>
        <p:txBody>
          <a:bodyPr/>
          <a:lstStyle/>
          <a:p>
            <a:r>
              <a:rPr lang="nl-NL" dirty="0" smtClean="0"/>
              <a:t>  ‘Correlaties </a:t>
            </a:r>
            <a:r>
              <a:rPr lang="nl-NL" dirty="0" smtClean="0"/>
              <a:t>’tussen materiële toestand (RNG) en </a:t>
            </a:r>
            <a:r>
              <a:rPr lang="nl-NL" dirty="0" smtClean="0">
                <a:solidFill>
                  <a:srgbClr val="FF0000"/>
                </a:solidFill>
              </a:rPr>
              <a:t>latere </a:t>
            </a:r>
            <a:r>
              <a:rPr lang="nl-NL" dirty="0" smtClean="0"/>
              <a:t>intentie!</a:t>
            </a:r>
            <a:endParaRPr lang="nl-NL" dirty="0"/>
          </a:p>
        </p:txBody>
      </p:sp>
      <p:pic>
        <p:nvPicPr>
          <p:cNvPr id="4" name="Picture 3" descr="retropk.tiff"/>
          <p:cNvPicPr>
            <a:picLocks noChangeAspect="1"/>
          </p:cNvPicPr>
          <p:nvPr/>
        </p:nvPicPr>
        <p:blipFill>
          <a:blip r:embed="rId2"/>
          <a:stretch>
            <a:fillRect/>
          </a:stretch>
        </p:blipFill>
        <p:spPr>
          <a:xfrm>
            <a:off x="1584325" y="2746246"/>
            <a:ext cx="4603750" cy="3730754"/>
          </a:xfrm>
          <a:prstGeom prst="rect">
            <a:avLst/>
          </a:prstGeom>
          <a:ln w="57150" cmpd="sng">
            <a:noFill/>
          </a:ln>
        </p:spPr>
      </p:pic>
      <p:cxnSp>
        <p:nvCxnSpPr>
          <p:cNvPr id="10" name="Straight Arrow Connector 9"/>
          <p:cNvCxnSpPr/>
          <p:nvPr/>
        </p:nvCxnSpPr>
        <p:spPr>
          <a:xfrm rot="5400000" flipH="1" flipV="1">
            <a:off x="3100387" y="5889625"/>
            <a:ext cx="350837" cy="1588"/>
          </a:xfrm>
          <a:prstGeom prst="straightConnector1">
            <a:avLst/>
          </a:prstGeom>
          <a:ln w="381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Filosofie</a:t>
            </a:r>
            <a:endParaRPr lang="en-US" dirty="0"/>
          </a:p>
        </p:txBody>
      </p:sp>
      <p:sp>
        <p:nvSpPr>
          <p:cNvPr id="3" name="Content Placeholder 2"/>
          <p:cNvSpPr>
            <a:spLocks noGrp="1"/>
          </p:cNvSpPr>
          <p:nvPr>
            <p:ph idx="1"/>
          </p:nvPr>
        </p:nvSpPr>
        <p:spPr>
          <a:xfrm>
            <a:off x="685800" y="1600200"/>
            <a:ext cx="7772400" cy="4525963"/>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a:buNone/>
            </a:pPr>
            <a:r>
              <a:rPr lang="en-US" dirty="0"/>
              <a:t>Philosophy is the study of general and fundamental problems, such as those connected </a:t>
            </a:r>
            <a:r>
              <a:rPr lang="en-US" dirty="0" smtClean="0"/>
              <a:t>with existence, knowledge, values, reason, </a:t>
            </a:r>
            <a:r>
              <a:rPr lang="en-US" dirty="0" smtClean="0">
                <a:solidFill>
                  <a:srgbClr val="FF0000"/>
                </a:solidFill>
              </a:rPr>
              <a:t>mind</a:t>
            </a:r>
            <a:r>
              <a:rPr lang="en-US" dirty="0" smtClean="0"/>
              <a:t>, and language. Philosophy is distinguished from other ways of addressing such problems by its critical, systematic approach and its reliance on </a:t>
            </a:r>
            <a:r>
              <a:rPr lang="en-US" dirty="0" smtClean="0">
                <a:solidFill>
                  <a:srgbClr val="FF0000"/>
                </a:solidFill>
              </a:rPr>
              <a:t>rational argument</a:t>
            </a:r>
            <a:r>
              <a:rPr lang="en-US" dirty="0" smtClean="0"/>
              <a:t>.</a:t>
            </a:r>
          </a:p>
          <a:p>
            <a:pPr>
              <a:buNone/>
            </a:pPr>
            <a:endParaRPr lang="en-US" dirty="0" smtClean="0"/>
          </a:p>
          <a:p>
            <a:pPr>
              <a:buNone/>
            </a:pPr>
            <a:r>
              <a:rPr lang="en-US" dirty="0" smtClean="0"/>
              <a:t>The  word “philosophy” comes from the Greek </a:t>
            </a:r>
            <a:r>
              <a:rPr lang="en-US" dirty="0" smtClean="0">
                <a:hlinkClick r:id="rId2"/>
              </a:rPr>
              <a:t>φιλοσοφία</a:t>
            </a:r>
            <a:r>
              <a:rPr lang="en-US" dirty="0" smtClean="0"/>
              <a:t> (</a:t>
            </a:r>
            <a:r>
              <a:rPr lang="en-US" dirty="0" err="1" smtClean="0"/>
              <a:t>philospohia),which</a:t>
            </a:r>
            <a:r>
              <a:rPr lang="en-US" dirty="0" smtClean="0"/>
              <a:t> literally means “love of wisdom”</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Interpretatie </a:t>
            </a:r>
            <a:r>
              <a:rPr lang="nl-NL" dirty="0" err="1" smtClean="0"/>
              <a:t>rPK</a:t>
            </a:r>
            <a:endParaRPr lang="nl-NL" dirty="0"/>
          </a:p>
        </p:txBody>
      </p:sp>
      <p:sp>
        <p:nvSpPr>
          <p:cNvPr id="3" name="Content Placeholder 2"/>
          <p:cNvSpPr>
            <a:spLocks noGrp="1"/>
          </p:cNvSpPr>
          <p:nvPr>
            <p:ph idx="1"/>
          </p:nvPr>
        </p:nvSpPr>
        <p:spPr/>
        <p:txBody>
          <a:bodyPr/>
          <a:lstStyle/>
          <a:p>
            <a:endParaRPr lang="nl-NL" dirty="0" smtClean="0"/>
          </a:p>
          <a:p>
            <a:r>
              <a:rPr lang="nl-NL" dirty="0" smtClean="0"/>
              <a:t>Beïnvloeding </a:t>
            </a:r>
            <a:r>
              <a:rPr lang="nl-NL" dirty="0" smtClean="0"/>
              <a:t>van het verleden?</a:t>
            </a:r>
          </a:p>
          <a:p>
            <a:endParaRPr lang="nl-NL" dirty="0" smtClean="0"/>
          </a:p>
          <a:p>
            <a:r>
              <a:rPr lang="nl-NL" dirty="0" smtClean="0"/>
              <a:t>Het verleden gedraagt zich in harmonie met een toekomstige conditie.</a:t>
            </a:r>
          </a:p>
          <a:p>
            <a:endParaRPr lang="nl-N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Alle </a:t>
            </a:r>
            <a:r>
              <a:rPr lang="nl-NL" dirty="0" err="1" smtClean="0"/>
              <a:t>psi</a:t>
            </a:r>
            <a:r>
              <a:rPr lang="nl-NL" dirty="0" smtClean="0"/>
              <a:t> is </a:t>
            </a:r>
            <a:r>
              <a:rPr lang="nl-NL" dirty="0" smtClean="0"/>
              <a:t>retro!</a:t>
            </a:r>
            <a:endParaRPr lang="nl-NL" dirty="0"/>
          </a:p>
        </p:txBody>
      </p:sp>
      <p:sp>
        <p:nvSpPr>
          <p:cNvPr id="3" name="Content Placeholder 2"/>
          <p:cNvSpPr>
            <a:spLocks noGrp="1"/>
          </p:cNvSpPr>
          <p:nvPr>
            <p:ph idx="1"/>
          </p:nvPr>
        </p:nvSpPr>
        <p:spPr/>
        <p:txBody>
          <a:bodyPr/>
          <a:lstStyle/>
          <a:p>
            <a:r>
              <a:rPr lang="nl-NL" dirty="0" smtClean="0"/>
              <a:t>Het </a:t>
            </a:r>
            <a:r>
              <a:rPr lang="nl-NL" dirty="0" err="1" smtClean="0"/>
              <a:t>selectiviteitsprobleem</a:t>
            </a:r>
            <a:r>
              <a:rPr lang="nl-NL" dirty="0" smtClean="0"/>
              <a:t> </a:t>
            </a:r>
            <a:r>
              <a:rPr lang="nl-NL" dirty="0" smtClean="0"/>
              <a:t>bij Telepathie en Helderziendheid.</a:t>
            </a:r>
          </a:p>
          <a:p>
            <a:r>
              <a:rPr lang="nl-NL" dirty="0" smtClean="0"/>
              <a:t>4 verschillende processen?????</a:t>
            </a:r>
          </a:p>
          <a:p>
            <a:pPr lvl="1"/>
            <a:r>
              <a:rPr lang="en-US" dirty="0" smtClean="0"/>
              <a:t>T</a:t>
            </a:r>
            <a:r>
              <a:rPr lang="nl-NL" dirty="0" err="1" smtClean="0"/>
              <a:t>elepathie</a:t>
            </a:r>
            <a:endParaRPr lang="nl-NL" dirty="0" smtClean="0"/>
          </a:p>
          <a:p>
            <a:pPr lvl="1"/>
            <a:r>
              <a:rPr lang="nl-NL" dirty="0" smtClean="0"/>
              <a:t>Helderziendheid (Dunne)</a:t>
            </a:r>
          </a:p>
          <a:p>
            <a:pPr lvl="1"/>
            <a:r>
              <a:rPr lang="nl-NL" dirty="0" smtClean="0"/>
              <a:t>Precognitie</a:t>
            </a:r>
            <a:endParaRPr lang="nl-NL" dirty="0" smtClean="0"/>
          </a:p>
          <a:p>
            <a:pPr lvl="1"/>
            <a:r>
              <a:rPr lang="nl-NL" dirty="0" smtClean="0"/>
              <a:t>PK</a:t>
            </a:r>
          </a:p>
          <a:p>
            <a:r>
              <a:rPr lang="nl-NL" dirty="0" smtClean="0"/>
              <a:t>Alles is ‘retro’ lost deze problemen op</a:t>
            </a:r>
            <a:endParaRPr lang="nl-N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Presentiment</a:t>
            </a:r>
            <a:endParaRPr lang="nl-NL" dirty="0"/>
          </a:p>
        </p:txBody>
      </p:sp>
      <p:pic>
        <p:nvPicPr>
          <p:cNvPr id="4" name="presentiment.mp4">
            <a:hlinkClick r:id="" action="ppaction://media"/>
          </p:cNvPr>
          <p:cNvPicPr/>
          <p:nvPr>
            <p:ph idx="1"/>
            <a:videoFile r:link="rId1"/>
          </p:nvPr>
        </p:nvPicPr>
        <p:blipFill>
          <a:blip r:embed="rId3"/>
          <a:stretch>
            <a:fillRect/>
          </a:stretch>
        </p:blipFill>
        <p:spPr>
          <a:xfrm>
            <a:off x="2362200" y="2057400"/>
            <a:ext cx="4064000" cy="3048000"/>
          </a:xfr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ze niet toonden</a:t>
            </a:r>
            <a:endParaRPr lang="nl-NL" dirty="0"/>
          </a:p>
        </p:txBody>
      </p:sp>
      <p:sp>
        <p:nvSpPr>
          <p:cNvPr id="3" name="Content Placeholder 2"/>
          <p:cNvSpPr>
            <a:spLocks noGrp="1"/>
          </p:cNvSpPr>
          <p:nvPr>
            <p:ph idx="1"/>
          </p:nvPr>
        </p:nvSpPr>
        <p:spPr/>
        <p:txBody>
          <a:bodyPr/>
          <a:lstStyle/>
          <a:p>
            <a:endParaRPr lang="nl-NL" dirty="0" smtClean="0"/>
          </a:p>
          <a:p>
            <a:r>
              <a:rPr lang="nl-NL" dirty="0" smtClean="0"/>
              <a:t>De erotische platen</a:t>
            </a:r>
          </a:p>
          <a:p>
            <a:endParaRPr lang="nl-NL" dirty="0" smtClean="0"/>
          </a:p>
          <a:p>
            <a:r>
              <a:rPr lang="nl-NL" dirty="0" smtClean="0"/>
              <a:t>Maar ook niet dat de plaat TOEVALLIG werd getrokken.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a:effectLst>
            <a:outerShdw blurRad="63500" dist="38099" dir="2700000" algn="ctr" rotWithShape="0">
              <a:schemeClr val="bg2">
                <a:alpha val="74998"/>
              </a:schemeClr>
            </a:outerShdw>
          </a:effectLst>
        </p:spPr>
        <p:txBody>
          <a:bodyPr/>
          <a:lstStyle/>
          <a:p>
            <a:r>
              <a:rPr lang="en-US" sz="4000" dirty="0" smtClean="0">
                <a:solidFill>
                  <a:srgbClr val="000000"/>
                </a:solidFill>
                <a:latin typeface="+mn-lt"/>
              </a:rPr>
              <a:t>Animal Fear Study (1999)</a:t>
            </a:r>
            <a:endParaRPr lang="en-US" sz="4000" dirty="0">
              <a:solidFill>
                <a:srgbClr val="000000"/>
              </a:solidFill>
              <a:latin typeface="+mn-lt"/>
            </a:endParaRPr>
          </a:p>
        </p:txBody>
      </p:sp>
      <p:sp>
        <p:nvSpPr>
          <p:cNvPr id="17411" name="Rectangle 3"/>
          <p:cNvSpPr>
            <a:spLocks noChangeArrowheads="1"/>
          </p:cNvSpPr>
          <p:nvPr/>
        </p:nvSpPr>
        <p:spPr bwMode="auto">
          <a:xfrm>
            <a:off x="1600200" y="1614488"/>
            <a:ext cx="6019800" cy="4402138"/>
          </a:xfrm>
          <a:prstGeom prst="rect">
            <a:avLst/>
          </a:prstGeom>
          <a:solidFill>
            <a:srgbClr val="C6D9F1"/>
          </a:solidFill>
          <a:ln w="9525">
            <a:solidFill>
              <a:schemeClr val="accent2"/>
            </a:solidFill>
            <a:miter lim="800000"/>
            <a:headEnd/>
            <a:tailEnd/>
          </a:ln>
        </p:spPr>
        <p:txBody>
          <a:bodyPr>
            <a:prstTxWarp prst="textNoShape">
              <a:avLst/>
            </a:prstTxWarp>
          </a:bodyPr>
          <a:lstStyle/>
          <a:p>
            <a:endParaRPr lang="en-US">
              <a:latin typeface="Times New Roman" pitchFamily="-65" charset="0"/>
            </a:endParaRPr>
          </a:p>
        </p:txBody>
      </p:sp>
      <p:sp>
        <p:nvSpPr>
          <p:cNvPr id="17412" name="Rectangle 4"/>
          <p:cNvSpPr>
            <a:spLocks noChangeArrowheads="1"/>
          </p:cNvSpPr>
          <p:nvPr/>
        </p:nvSpPr>
        <p:spPr bwMode="auto">
          <a:xfrm rot="-5379269">
            <a:off x="732768" y="4391855"/>
            <a:ext cx="2269852" cy="353943"/>
          </a:xfrm>
          <a:prstGeom prst="rect">
            <a:avLst/>
          </a:prstGeom>
          <a:noFill/>
          <a:ln w="9525">
            <a:noFill/>
            <a:miter lim="800000"/>
            <a:headEnd/>
            <a:tailEnd/>
          </a:ln>
        </p:spPr>
        <p:txBody>
          <a:bodyPr wrap="none" lIns="0" tIns="0" rIns="0" bIns="0">
            <a:prstTxWarp prst="textNoShape">
              <a:avLst/>
            </a:prstTxWarp>
            <a:spAutoFit/>
          </a:bodyPr>
          <a:lstStyle/>
          <a:p>
            <a:r>
              <a:rPr lang="en-US" sz="2300" dirty="0">
                <a:solidFill>
                  <a:srgbClr val="000000"/>
                </a:solidFill>
                <a:latin typeface="Times" pitchFamily="-65" charset="0"/>
              </a:rPr>
              <a:t>Skin </a:t>
            </a:r>
            <a:r>
              <a:rPr lang="en-US" sz="2300" b="1" dirty="0">
                <a:solidFill>
                  <a:srgbClr val="000000"/>
                </a:solidFill>
                <a:latin typeface="Times" pitchFamily="-65" charset="0"/>
              </a:rPr>
              <a:t>Conductance</a:t>
            </a:r>
            <a:endParaRPr lang="en-US" sz="2800" b="1" dirty="0">
              <a:latin typeface="Times" pitchFamily="-65" charset="0"/>
            </a:endParaRPr>
          </a:p>
        </p:txBody>
      </p:sp>
      <p:sp>
        <p:nvSpPr>
          <p:cNvPr id="17418" name="Line 10"/>
          <p:cNvSpPr>
            <a:spLocks noChangeShapeType="1"/>
          </p:cNvSpPr>
          <p:nvPr/>
        </p:nvSpPr>
        <p:spPr bwMode="auto">
          <a:xfrm flipV="1">
            <a:off x="1676400" y="5711826"/>
            <a:ext cx="5803900"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17419" name="Text Box 11"/>
          <p:cNvSpPr txBox="1">
            <a:spLocks noChangeArrowheads="1"/>
          </p:cNvSpPr>
          <p:nvPr/>
        </p:nvSpPr>
        <p:spPr bwMode="auto">
          <a:xfrm>
            <a:off x="6197600" y="5500688"/>
            <a:ext cx="88900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000000"/>
                </a:solidFill>
                <a:latin typeface="Times" pitchFamily="-65" charset="0"/>
              </a:rPr>
              <a:t>time</a:t>
            </a:r>
          </a:p>
        </p:txBody>
      </p:sp>
      <p:sp>
        <p:nvSpPr>
          <p:cNvPr id="17421" name="Freeform 13"/>
          <p:cNvSpPr>
            <a:spLocks/>
          </p:cNvSpPr>
          <p:nvPr/>
        </p:nvSpPr>
        <p:spPr bwMode="auto">
          <a:xfrm>
            <a:off x="4800600" y="5178426"/>
            <a:ext cx="825500" cy="190500"/>
          </a:xfrm>
          <a:custGeom>
            <a:avLst/>
            <a:gdLst/>
            <a:ahLst/>
            <a:cxnLst>
              <a:cxn ang="0">
                <a:pos x="0" y="48"/>
              </a:cxn>
              <a:cxn ang="0">
                <a:pos x="296" y="112"/>
              </a:cxn>
              <a:cxn ang="0">
                <a:pos x="520" y="0"/>
              </a:cxn>
            </a:cxnLst>
            <a:rect l="0" t="0" r="r" b="b"/>
            <a:pathLst>
              <a:path w="520" h="120">
                <a:moveTo>
                  <a:pt x="0" y="48"/>
                </a:moveTo>
                <a:cubicBezTo>
                  <a:pt x="104" y="84"/>
                  <a:pt x="209" y="120"/>
                  <a:pt x="296" y="112"/>
                </a:cubicBezTo>
                <a:cubicBezTo>
                  <a:pt x="382" y="104"/>
                  <a:pt x="451" y="52"/>
                  <a:pt x="520" y="0"/>
                </a:cubicBezTo>
              </a:path>
            </a:pathLst>
          </a:custGeom>
          <a:noFill/>
          <a:ln w="38100" cmpd="sng">
            <a:solidFill>
              <a:schemeClr val="hlink"/>
            </a:solidFill>
            <a:round/>
            <a:headEnd/>
            <a:tailEnd/>
          </a:ln>
          <a:effectLst/>
        </p:spPr>
        <p:txBody>
          <a:bodyPr wrap="none" anchor="ctr">
            <a:prstTxWarp prst="textNoShape">
              <a:avLst/>
            </a:prstTxWarp>
          </a:bodyPr>
          <a:lstStyle/>
          <a:p>
            <a:endParaRPr lang="en-US"/>
          </a:p>
        </p:txBody>
      </p:sp>
      <p:sp>
        <p:nvSpPr>
          <p:cNvPr id="17423" name="Text Box 15"/>
          <p:cNvSpPr txBox="1">
            <a:spLocks noChangeArrowheads="1"/>
          </p:cNvSpPr>
          <p:nvPr/>
        </p:nvSpPr>
        <p:spPr bwMode="auto">
          <a:xfrm>
            <a:off x="5765800" y="2282826"/>
            <a:ext cx="191770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6850 </a:t>
            </a:r>
            <a:r>
              <a:rPr lang="en-US" sz="2800" dirty="0" err="1">
                <a:solidFill>
                  <a:srgbClr val="890C1C"/>
                </a:solidFill>
                <a:latin typeface="Times" pitchFamily="-65" charset="0"/>
              </a:rPr>
              <a:t>msec</a:t>
            </a:r>
            <a:endParaRPr lang="en-US" sz="2800" dirty="0">
              <a:solidFill>
                <a:srgbClr val="890C1C"/>
              </a:solidFill>
              <a:latin typeface="Times" pitchFamily="-65" charset="0"/>
            </a:endParaRPr>
          </a:p>
        </p:txBody>
      </p:sp>
      <p:grpSp>
        <p:nvGrpSpPr>
          <p:cNvPr id="2" name="Group 16"/>
          <p:cNvGrpSpPr>
            <a:grpSpLocks/>
          </p:cNvGrpSpPr>
          <p:nvPr/>
        </p:nvGrpSpPr>
        <p:grpSpPr bwMode="auto">
          <a:xfrm>
            <a:off x="4926013" y="2759076"/>
            <a:ext cx="2663825" cy="742950"/>
            <a:chOff x="3103" y="1827"/>
            <a:chExt cx="1678" cy="482"/>
          </a:xfrm>
          <a:solidFill>
            <a:srgbClr val="8EB4E3"/>
          </a:solidFill>
        </p:grpSpPr>
        <p:sp>
          <p:nvSpPr>
            <p:cNvPr id="17425" name="Rectangle 17"/>
            <p:cNvSpPr>
              <a:spLocks noChangeArrowheads="1"/>
            </p:cNvSpPr>
            <p:nvPr/>
          </p:nvSpPr>
          <p:spPr bwMode="auto">
            <a:xfrm>
              <a:off x="3103" y="1827"/>
              <a:ext cx="1678" cy="482"/>
            </a:xfrm>
            <a:prstGeom prst="rect">
              <a:avLst/>
            </a:prstGeom>
            <a:grpFill/>
            <a:ln w="9525">
              <a:noFill/>
              <a:miter lim="800000"/>
              <a:headEnd/>
              <a:tailEnd/>
            </a:ln>
          </p:spPr>
          <p:txBody>
            <a:bodyPr>
              <a:prstTxWarp prst="textNoShape">
                <a:avLst/>
              </a:prstTxWarp>
            </a:bodyPr>
            <a:lstStyle/>
            <a:p>
              <a:endParaRPr lang="en-US" sz="2800">
                <a:solidFill>
                  <a:schemeClr val="accent1"/>
                </a:solidFill>
                <a:latin typeface="Times" pitchFamily="-65" charset="0"/>
              </a:endParaRPr>
            </a:p>
          </p:txBody>
        </p:sp>
        <p:sp>
          <p:nvSpPr>
            <p:cNvPr id="17426" name="Text Box 18"/>
            <p:cNvSpPr txBox="1">
              <a:spLocks noChangeArrowheads="1"/>
            </p:cNvSpPr>
            <p:nvPr/>
          </p:nvSpPr>
          <p:spPr bwMode="auto">
            <a:xfrm>
              <a:off x="3152" y="1885"/>
              <a:ext cx="1416" cy="339"/>
            </a:xfrm>
            <a:prstGeom prst="rect">
              <a:avLst/>
            </a:prstGeom>
            <a:grp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Blank</a:t>
              </a:r>
              <a:r>
                <a:rPr lang="en-US" sz="2800" dirty="0">
                  <a:solidFill>
                    <a:srgbClr val="FF0000"/>
                  </a:solidFill>
                  <a:latin typeface="Times" pitchFamily="-65" charset="0"/>
                </a:rPr>
                <a:t> </a:t>
              </a:r>
              <a:r>
                <a:rPr lang="en-US" sz="2800" dirty="0">
                  <a:solidFill>
                    <a:srgbClr val="890C1C"/>
                  </a:solidFill>
                  <a:latin typeface="Times" pitchFamily="-65" charset="0"/>
                </a:rPr>
                <a:t>Screen</a:t>
              </a:r>
            </a:p>
          </p:txBody>
        </p:sp>
      </p:grpSp>
      <p:grpSp>
        <p:nvGrpSpPr>
          <p:cNvPr id="3" name="Group 19"/>
          <p:cNvGrpSpPr>
            <a:grpSpLocks/>
          </p:cNvGrpSpPr>
          <p:nvPr/>
        </p:nvGrpSpPr>
        <p:grpSpPr bwMode="auto">
          <a:xfrm>
            <a:off x="3940175" y="2257426"/>
            <a:ext cx="1647825" cy="2798762"/>
            <a:chOff x="2482" y="1472"/>
            <a:chExt cx="1038" cy="1763"/>
          </a:xfrm>
        </p:grpSpPr>
        <p:sp>
          <p:nvSpPr>
            <p:cNvPr id="17428" name="Rectangle 20"/>
            <p:cNvSpPr>
              <a:spLocks noChangeArrowheads="1"/>
            </p:cNvSpPr>
            <p:nvPr/>
          </p:nvSpPr>
          <p:spPr bwMode="auto">
            <a:xfrm>
              <a:off x="2893" y="1790"/>
              <a:ext cx="200" cy="560"/>
            </a:xfrm>
            <a:prstGeom prst="rect">
              <a:avLst/>
            </a:prstGeom>
            <a:solidFill>
              <a:srgbClr val="FF0000"/>
            </a:solidFill>
            <a:ln w="26988">
              <a:solidFill>
                <a:srgbClr val="000000"/>
              </a:solidFill>
              <a:miter lim="800000"/>
              <a:headEnd/>
              <a:tailEnd/>
            </a:ln>
          </p:spPr>
          <p:txBody>
            <a:bodyPr>
              <a:prstTxWarp prst="textNoShape">
                <a:avLst/>
              </a:prstTxWarp>
            </a:bodyPr>
            <a:lstStyle/>
            <a:p>
              <a:endParaRPr lang="en-US">
                <a:solidFill>
                  <a:srgbClr val="890C1C"/>
                </a:solidFill>
              </a:endParaRPr>
            </a:p>
          </p:txBody>
        </p:sp>
        <p:grpSp>
          <p:nvGrpSpPr>
            <p:cNvPr id="4" name="Group 21"/>
            <p:cNvGrpSpPr>
              <a:grpSpLocks/>
            </p:cNvGrpSpPr>
            <p:nvPr/>
          </p:nvGrpSpPr>
          <p:grpSpPr bwMode="auto">
            <a:xfrm>
              <a:off x="2482" y="1472"/>
              <a:ext cx="1038" cy="1763"/>
              <a:chOff x="2482" y="1472"/>
              <a:chExt cx="1038" cy="1763"/>
            </a:xfrm>
          </p:grpSpPr>
          <p:sp>
            <p:nvSpPr>
              <p:cNvPr id="17430" name="Freeform 22"/>
              <p:cNvSpPr>
                <a:spLocks/>
              </p:cNvSpPr>
              <p:nvPr/>
            </p:nvSpPr>
            <p:spPr bwMode="auto">
              <a:xfrm>
                <a:off x="2496" y="2317"/>
                <a:ext cx="407" cy="200"/>
              </a:xfrm>
              <a:custGeom>
                <a:avLst/>
                <a:gdLst/>
                <a:ahLst/>
                <a:cxnLst>
                  <a:cxn ang="0">
                    <a:pos x="407" y="17"/>
                  </a:cxn>
                  <a:cxn ang="0">
                    <a:pos x="400" y="0"/>
                  </a:cxn>
                  <a:cxn ang="0">
                    <a:pos x="0" y="183"/>
                  </a:cxn>
                  <a:cxn ang="0">
                    <a:pos x="7" y="200"/>
                  </a:cxn>
                  <a:cxn ang="0">
                    <a:pos x="407" y="17"/>
                  </a:cxn>
                </a:cxnLst>
                <a:rect l="0" t="0" r="r" b="b"/>
                <a:pathLst>
                  <a:path w="407" h="200">
                    <a:moveTo>
                      <a:pt x="407" y="17"/>
                    </a:moveTo>
                    <a:lnTo>
                      <a:pt x="400" y="0"/>
                    </a:lnTo>
                    <a:lnTo>
                      <a:pt x="0" y="183"/>
                    </a:lnTo>
                    <a:lnTo>
                      <a:pt x="7" y="200"/>
                    </a:lnTo>
                    <a:lnTo>
                      <a:pt x="407" y="17"/>
                    </a:lnTo>
                    <a:close/>
                  </a:path>
                </a:pathLst>
              </a:custGeom>
              <a:solidFill>
                <a:srgbClr val="000000"/>
              </a:solidFill>
              <a:ln w="9525">
                <a:noFill/>
                <a:round/>
                <a:headEnd/>
                <a:tailEnd/>
              </a:ln>
            </p:spPr>
            <p:txBody>
              <a:bodyPr>
                <a:prstTxWarp prst="textNoShape">
                  <a:avLst/>
                </a:prstTxWarp>
              </a:bodyPr>
              <a:lstStyle/>
              <a:p>
                <a:endParaRPr lang="en-US">
                  <a:solidFill>
                    <a:srgbClr val="890C1C"/>
                  </a:solidFill>
                </a:endParaRPr>
              </a:p>
            </p:txBody>
          </p:sp>
          <p:sp>
            <p:nvSpPr>
              <p:cNvPr id="17431" name="Freeform 23"/>
              <p:cNvSpPr>
                <a:spLocks/>
              </p:cNvSpPr>
              <p:nvPr/>
            </p:nvSpPr>
            <p:spPr bwMode="auto">
              <a:xfrm>
                <a:off x="3080" y="2317"/>
                <a:ext cx="370" cy="200"/>
              </a:xfrm>
              <a:custGeom>
                <a:avLst/>
                <a:gdLst/>
                <a:ahLst/>
                <a:cxnLst>
                  <a:cxn ang="0">
                    <a:pos x="7" y="0"/>
                  </a:cxn>
                  <a:cxn ang="0">
                    <a:pos x="0" y="17"/>
                  </a:cxn>
                  <a:cxn ang="0">
                    <a:pos x="364" y="200"/>
                  </a:cxn>
                  <a:cxn ang="0">
                    <a:pos x="370" y="183"/>
                  </a:cxn>
                  <a:cxn ang="0">
                    <a:pos x="7" y="0"/>
                  </a:cxn>
                </a:cxnLst>
                <a:rect l="0" t="0" r="r" b="b"/>
                <a:pathLst>
                  <a:path w="370" h="200">
                    <a:moveTo>
                      <a:pt x="7" y="0"/>
                    </a:moveTo>
                    <a:lnTo>
                      <a:pt x="0" y="17"/>
                    </a:lnTo>
                    <a:lnTo>
                      <a:pt x="364" y="200"/>
                    </a:lnTo>
                    <a:lnTo>
                      <a:pt x="370" y="183"/>
                    </a:lnTo>
                    <a:lnTo>
                      <a:pt x="7" y="0"/>
                    </a:lnTo>
                    <a:close/>
                  </a:path>
                </a:pathLst>
              </a:custGeom>
              <a:solidFill>
                <a:srgbClr val="000000"/>
              </a:solidFill>
              <a:ln w="9525">
                <a:noFill/>
                <a:round/>
                <a:headEnd/>
                <a:tailEnd/>
              </a:ln>
            </p:spPr>
            <p:txBody>
              <a:bodyPr>
                <a:prstTxWarp prst="textNoShape">
                  <a:avLst/>
                </a:prstTxWarp>
              </a:bodyPr>
              <a:lstStyle/>
              <a:p>
                <a:endParaRPr lang="en-US">
                  <a:solidFill>
                    <a:srgbClr val="890C1C"/>
                  </a:solidFill>
                </a:endParaRPr>
              </a:p>
            </p:txBody>
          </p:sp>
          <p:pic>
            <p:nvPicPr>
              <p:cNvPr id="17432" name="Picture 24"/>
              <p:cNvPicPr>
                <a:picLocks noChangeAspect="1" noChangeArrowheads="1"/>
              </p:cNvPicPr>
              <p:nvPr/>
            </p:nvPicPr>
            <p:blipFill>
              <a:blip r:embed="rId3"/>
              <a:srcRect/>
              <a:stretch>
                <a:fillRect/>
              </a:stretch>
            </p:blipFill>
            <p:spPr bwMode="auto">
              <a:xfrm>
                <a:off x="2482" y="2507"/>
                <a:ext cx="965" cy="728"/>
              </a:xfrm>
              <a:prstGeom prst="rect">
                <a:avLst/>
              </a:prstGeom>
              <a:noFill/>
              <a:ln w="9525">
                <a:noFill/>
                <a:miter lim="800000"/>
                <a:headEnd/>
                <a:tailEnd/>
              </a:ln>
            </p:spPr>
          </p:pic>
          <p:sp>
            <p:nvSpPr>
              <p:cNvPr id="17433" name="Text Box 25"/>
              <p:cNvSpPr txBox="1">
                <a:spLocks noChangeArrowheads="1"/>
              </p:cNvSpPr>
              <p:nvPr/>
            </p:nvSpPr>
            <p:spPr bwMode="auto">
              <a:xfrm>
                <a:off x="2552" y="1472"/>
                <a:ext cx="968" cy="32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rgbClr val="890C1C"/>
                    </a:solidFill>
                    <a:latin typeface="Times" pitchFamily="-65" charset="0"/>
                  </a:rPr>
                  <a:t>150 msec</a:t>
                </a:r>
              </a:p>
            </p:txBody>
          </p:sp>
          <p:sp>
            <p:nvSpPr>
              <p:cNvPr id="17434" name="Line 26"/>
              <p:cNvSpPr>
                <a:spLocks noChangeShapeType="1"/>
              </p:cNvSpPr>
              <p:nvPr/>
            </p:nvSpPr>
            <p:spPr bwMode="auto">
              <a:xfrm>
                <a:off x="2568" y="1704"/>
                <a:ext cx="352" cy="88"/>
              </a:xfrm>
              <a:prstGeom prst="line">
                <a:avLst/>
              </a:prstGeom>
              <a:noFill/>
              <a:ln w="38100">
                <a:solidFill>
                  <a:schemeClr val="bg2"/>
                </a:solidFill>
                <a:round/>
                <a:headEnd/>
                <a:tailEnd/>
              </a:ln>
              <a:effectLst/>
            </p:spPr>
            <p:txBody>
              <a:bodyPr wrap="none" anchor="ctr">
                <a:prstTxWarp prst="textNoShape">
                  <a:avLst/>
                </a:prstTxWarp>
              </a:bodyPr>
              <a:lstStyle/>
              <a:p>
                <a:endParaRPr lang="en-US">
                  <a:solidFill>
                    <a:srgbClr val="890C1C"/>
                  </a:solidFill>
                </a:endParaRPr>
              </a:p>
            </p:txBody>
          </p:sp>
          <p:sp>
            <p:nvSpPr>
              <p:cNvPr id="17435" name="Line 27"/>
              <p:cNvSpPr>
                <a:spLocks noChangeShapeType="1"/>
              </p:cNvSpPr>
              <p:nvPr/>
            </p:nvSpPr>
            <p:spPr bwMode="auto">
              <a:xfrm flipH="1">
                <a:off x="3080" y="1688"/>
                <a:ext cx="400" cy="104"/>
              </a:xfrm>
              <a:prstGeom prst="line">
                <a:avLst/>
              </a:prstGeom>
              <a:noFill/>
              <a:ln w="38100">
                <a:solidFill>
                  <a:schemeClr val="bg2"/>
                </a:solidFill>
                <a:round/>
                <a:headEnd/>
                <a:tailEnd/>
              </a:ln>
              <a:effectLst/>
            </p:spPr>
            <p:txBody>
              <a:bodyPr wrap="none" anchor="ctr">
                <a:prstTxWarp prst="textNoShape">
                  <a:avLst/>
                </a:prstTxWarp>
              </a:bodyPr>
              <a:lstStyle/>
              <a:p>
                <a:endParaRPr lang="en-US">
                  <a:solidFill>
                    <a:srgbClr val="890C1C"/>
                  </a:solidFill>
                </a:endParaRPr>
              </a:p>
            </p:txBody>
          </p:sp>
        </p:grpSp>
      </p:grpSp>
      <p:sp>
        <p:nvSpPr>
          <p:cNvPr id="17436" name="Text Box 28"/>
          <p:cNvSpPr txBox="1">
            <a:spLocks noChangeArrowheads="1"/>
          </p:cNvSpPr>
          <p:nvPr/>
        </p:nvSpPr>
        <p:spPr bwMode="auto">
          <a:xfrm>
            <a:off x="809625" y="822325"/>
            <a:ext cx="7597775" cy="701675"/>
          </a:xfrm>
          <a:prstGeom prst="rect">
            <a:avLst/>
          </a:prstGeom>
          <a:noFill/>
          <a:ln w="9525">
            <a:noFill/>
            <a:miter lim="800000"/>
            <a:headEnd/>
            <a:tailEnd/>
          </a:ln>
        </p:spPr>
        <p:txBody>
          <a:bodyPr>
            <a:prstTxWarp prst="textNoShape">
              <a:avLst/>
            </a:prstTxWarp>
            <a:spAutoFit/>
          </a:bodyPr>
          <a:lstStyle/>
          <a:p>
            <a:pPr>
              <a:spcBef>
                <a:spcPct val="50000"/>
              </a:spcBef>
            </a:pPr>
            <a:r>
              <a:rPr lang="nl-NL" sz="2000" dirty="0" err="1">
                <a:latin typeface="Times New Roman" pitchFamily="-65" charset="0"/>
              </a:rPr>
              <a:t>Globisch</a:t>
            </a:r>
            <a:r>
              <a:rPr lang="nl-NL" sz="2000" dirty="0">
                <a:latin typeface="Times New Roman" pitchFamily="-65" charset="0"/>
              </a:rPr>
              <a:t>, J., </a:t>
            </a:r>
            <a:r>
              <a:rPr lang="nl-NL" sz="2000" dirty="0" err="1">
                <a:latin typeface="Times New Roman" pitchFamily="-65" charset="0"/>
              </a:rPr>
              <a:t>Hamm</a:t>
            </a:r>
            <a:r>
              <a:rPr lang="nl-NL" sz="2000" dirty="0">
                <a:latin typeface="Times New Roman" pitchFamily="-65" charset="0"/>
              </a:rPr>
              <a:t>, A.O., </a:t>
            </a:r>
            <a:r>
              <a:rPr lang="nl-NL" sz="2000" dirty="0" err="1">
                <a:latin typeface="Times New Roman" pitchFamily="-65" charset="0"/>
              </a:rPr>
              <a:t>Estevez</a:t>
            </a:r>
            <a:r>
              <a:rPr lang="nl-NL" sz="2000" dirty="0">
                <a:latin typeface="Times New Roman" pitchFamily="-65" charset="0"/>
              </a:rPr>
              <a:t>, F., and </a:t>
            </a:r>
            <a:r>
              <a:rPr lang="en-US" sz="2000" dirty="0">
                <a:latin typeface="Times New Roman" pitchFamily="-65" charset="0"/>
              </a:rPr>
              <a:t>Eh</a:t>
            </a:r>
            <a:r>
              <a:rPr lang="nl-NL" sz="2000" dirty="0">
                <a:latin typeface="Times New Roman" pitchFamily="-65" charset="0"/>
              </a:rPr>
              <a:t>man, A. (1999). </a:t>
            </a:r>
            <a:r>
              <a:rPr lang="nl-NL" sz="2000" i="1" dirty="0" err="1">
                <a:latin typeface="Times New Roman" pitchFamily="-65" charset="0"/>
              </a:rPr>
              <a:t>Psychophysiology</a:t>
            </a:r>
            <a:r>
              <a:rPr lang="nl-NL" sz="2000" dirty="0">
                <a:latin typeface="Times New Roman" pitchFamily="-65" charset="0"/>
              </a:rPr>
              <a:t>, </a:t>
            </a:r>
            <a:r>
              <a:rPr lang="nl-NL" sz="2000" b="1" dirty="0">
                <a:latin typeface="Times New Roman" pitchFamily="-65" charset="0"/>
              </a:rPr>
              <a:t>36</a:t>
            </a:r>
            <a:r>
              <a:rPr lang="nl-NL" sz="2000" dirty="0">
                <a:latin typeface="Times New Roman" pitchFamily="-65" charset="0"/>
              </a:rPr>
              <a:t>, pp. 66-75.</a:t>
            </a:r>
            <a:r>
              <a:rPr lang="nl-NL" sz="2000" dirty="0">
                <a:latin typeface="Helvetica" pitchFamily="-65" charset="0"/>
              </a:rPr>
              <a:t> </a:t>
            </a:r>
          </a:p>
        </p:txBody>
      </p:sp>
      <p:grpSp>
        <p:nvGrpSpPr>
          <p:cNvPr id="5" name="Group 31"/>
          <p:cNvGrpSpPr/>
          <p:nvPr/>
        </p:nvGrpSpPr>
        <p:grpSpPr>
          <a:xfrm>
            <a:off x="1624013" y="2295526"/>
            <a:ext cx="3252787" cy="3390602"/>
            <a:chOff x="1624013" y="1976438"/>
            <a:chExt cx="3252787" cy="3390602"/>
          </a:xfrm>
        </p:grpSpPr>
        <p:grpSp>
          <p:nvGrpSpPr>
            <p:cNvPr id="6" name="Group 5"/>
            <p:cNvGrpSpPr>
              <a:grpSpLocks/>
            </p:cNvGrpSpPr>
            <p:nvPr/>
          </p:nvGrpSpPr>
          <p:grpSpPr bwMode="auto">
            <a:xfrm>
              <a:off x="1624013" y="1976438"/>
              <a:ext cx="2955925" cy="1206500"/>
              <a:chOff x="1031" y="1488"/>
              <a:chExt cx="1862" cy="829"/>
            </a:xfrm>
          </p:grpSpPr>
          <p:grpSp>
            <p:nvGrpSpPr>
              <p:cNvPr id="7" name="Group 6"/>
              <p:cNvGrpSpPr>
                <a:grpSpLocks/>
              </p:cNvGrpSpPr>
              <p:nvPr/>
            </p:nvGrpSpPr>
            <p:grpSpPr bwMode="auto">
              <a:xfrm>
                <a:off x="1031" y="1803"/>
                <a:ext cx="1862" cy="514"/>
                <a:chOff x="1031" y="1803"/>
                <a:chExt cx="1862" cy="514"/>
              </a:xfrm>
            </p:grpSpPr>
            <p:sp>
              <p:nvSpPr>
                <p:cNvPr id="17415" name="Rectangle 7"/>
                <p:cNvSpPr>
                  <a:spLocks noChangeArrowheads="1"/>
                </p:cNvSpPr>
                <p:nvPr/>
              </p:nvSpPr>
              <p:spPr bwMode="auto">
                <a:xfrm>
                  <a:off x="1031" y="1803"/>
                  <a:ext cx="1862" cy="514"/>
                </a:xfrm>
                <a:prstGeom prst="rect">
                  <a:avLst/>
                </a:prstGeom>
                <a:solidFill>
                  <a:schemeClr val="tx2">
                    <a:lumMod val="40000"/>
                    <a:lumOff val="60000"/>
                  </a:schemeClr>
                </a:solidFill>
                <a:ln w="9525">
                  <a:noFill/>
                  <a:miter lim="800000"/>
                  <a:headEnd/>
                  <a:tailEnd/>
                </a:ln>
              </p:spPr>
              <p:txBody>
                <a:bodyPr>
                  <a:prstTxWarp prst="textNoShape">
                    <a:avLst/>
                  </a:prstTxWarp>
                </a:bodyPr>
                <a:lstStyle/>
                <a:p>
                  <a:endParaRPr lang="en-US" sz="2800">
                    <a:solidFill>
                      <a:srgbClr val="890C1C"/>
                    </a:solidFill>
                    <a:latin typeface="Times" pitchFamily="-65" charset="0"/>
                  </a:endParaRPr>
                </a:p>
              </p:txBody>
            </p:sp>
            <p:sp>
              <p:nvSpPr>
                <p:cNvPr id="17416" name="Text Box 8"/>
                <p:cNvSpPr txBox="1">
                  <a:spLocks noChangeArrowheads="1"/>
                </p:cNvSpPr>
                <p:nvPr/>
              </p:nvSpPr>
              <p:spPr bwMode="auto">
                <a:xfrm>
                  <a:off x="1080" y="1872"/>
                  <a:ext cx="1704" cy="35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Fixation stimulus</a:t>
                  </a:r>
                </a:p>
              </p:txBody>
            </p:sp>
          </p:grpSp>
          <p:sp>
            <p:nvSpPr>
              <p:cNvPr id="17417" name="Text Box 9"/>
              <p:cNvSpPr txBox="1">
                <a:spLocks noChangeArrowheads="1"/>
              </p:cNvSpPr>
              <p:nvPr/>
            </p:nvSpPr>
            <p:spPr bwMode="auto">
              <a:xfrm>
                <a:off x="1312" y="1488"/>
                <a:ext cx="1336" cy="35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7 sec</a:t>
                </a:r>
              </a:p>
            </p:txBody>
          </p:sp>
        </p:grpSp>
        <p:grpSp>
          <p:nvGrpSpPr>
            <p:cNvPr id="8" name="Group 30"/>
            <p:cNvGrpSpPr/>
            <p:nvPr/>
          </p:nvGrpSpPr>
          <p:grpSpPr>
            <a:xfrm>
              <a:off x="1638300" y="4783138"/>
              <a:ext cx="3238500" cy="583902"/>
              <a:chOff x="1638300" y="4783138"/>
              <a:chExt cx="3238500" cy="583902"/>
            </a:xfrm>
          </p:grpSpPr>
          <p:sp>
            <p:nvSpPr>
              <p:cNvPr id="17420" name="Freeform 12"/>
              <p:cNvSpPr>
                <a:spLocks/>
              </p:cNvSpPr>
              <p:nvPr/>
            </p:nvSpPr>
            <p:spPr bwMode="auto">
              <a:xfrm>
                <a:off x="1638300" y="4783138"/>
                <a:ext cx="3124200" cy="544512"/>
              </a:xfrm>
              <a:custGeom>
                <a:avLst/>
                <a:gdLst/>
                <a:ahLst/>
                <a:cxnLst>
                  <a:cxn ang="0">
                    <a:pos x="0" y="180"/>
                  </a:cxn>
                  <a:cxn ang="0">
                    <a:pos x="488" y="324"/>
                  </a:cxn>
                  <a:cxn ang="0">
                    <a:pos x="1400" y="60"/>
                  </a:cxn>
                  <a:cxn ang="0">
                    <a:pos x="1672" y="4"/>
                  </a:cxn>
                  <a:cxn ang="0">
                    <a:pos x="1968" y="84"/>
                  </a:cxn>
                </a:cxnLst>
                <a:rect l="0" t="0" r="r" b="b"/>
                <a:pathLst>
                  <a:path w="1968" h="343">
                    <a:moveTo>
                      <a:pt x="0" y="180"/>
                    </a:moveTo>
                    <a:cubicBezTo>
                      <a:pt x="127" y="261"/>
                      <a:pt x="254" y="343"/>
                      <a:pt x="488" y="324"/>
                    </a:cubicBezTo>
                    <a:cubicBezTo>
                      <a:pt x="721" y="304"/>
                      <a:pt x="1202" y="113"/>
                      <a:pt x="1400" y="60"/>
                    </a:cubicBezTo>
                    <a:cubicBezTo>
                      <a:pt x="1597" y="6"/>
                      <a:pt x="1577" y="0"/>
                      <a:pt x="1672" y="4"/>
                    </a:cubicBezTo>
                    <a:cubicBezTo>
                      <a:pt x="1766" y="8"/>
                      <a:pt x="1918" y="70"/>
                      <a:pt x="1968" y="84"/>
                    </a:cubicBezTo>
                  </a:path>
                </a:pathLst>
              </a:custGeom>
              <a:noFill/>
              <a:ln w="38100" cmpd="sng">
                <a:solidFill>
                  <a:schemeClr val="hlink"/>
                </a:solidFill>
                <a:round/>
                <a:headEnd/>
                <a:tailEnd/>
              </a:ln>
              <a:effectLst/>
            </p:spPr>
            <p:txBody>
              <a:bodyPr wrap="none" anchor="ctr">
                <a:prstTxWarp prst="textNoShape">
                  <a:avLst/>
                </a:prstTxWarp>
              </a:bodyPr>
              <a:lstStyle/>
              <a:p>
                <a:endParaRPr lang="en-US">
                  <a:solidFill>
                    <a:srgbClr val="890C1C"/>
                  </a:solidFill>
                </a:endParaRPr>
              </a:p>
            </p:txBody>
          </p:sp>
          <p:sp>
            <p:nvSpPr>
              <p:cNvPr id="17437" name="Text Box 29"/>
              <p:cNvSpPr txBox="1">
                <a:spLocks noChangeArrowheads="1"/>
              </p:cNvSpPr>
              <p:nvPr/>
            </p:nvSpPr>
            <p:spPr bwMode="auto">
              <a:xfrm>
                <a:off x="2971800" y="4905375"/>
                <a:ext cx="1905000" cy="461665"/>
              </a:xfrm>
              <a:prstGeom prst="rect">
                <a:avLst/>
              </a:prstGeom>
              <a:noFill/>
              <a:ln w="9525">
                <a:noFill/>
                <a:miter lim="800000"/>
                <a:headEnd/>
                <a:tailEnd/>
              </a:ln>
            </p:spPr>
            <p:txBody>
              <a:bodyPr>
                <a:prstTxWarp prst="textNoShape">
                  <a:avLst/>
                </a:prstTxWarp>
                <a:spAutoFit/>
              </a:bodyPr>
              <a:lstStyle/>
              <a:p>
                <a:pPr>
                  <a:spcBef>
                    <a:spcPct val="50000"/>
                  </a:spcBef>
                </a:pPr>
                <a:r>
                  <a:rPr lang="nl-NL" sz="2400" b="1" dirty="0" err="1">
                    <a:solidFill>
                      <a:srgbClr val="890C1C"/>
                    </a:solidFill>
                    <a:latin typeface="Times New Roman" pitchFamily="-65" charset="0"/>
                  </a:rPr>
                  <a:t>anticipation</a:t>
                </a:r>
                <a:endParaRPr lang="nl-NL" sz="2400" b="1" dirty="0">
                  <a:solidFill>
                    <a:srgbClr val="890C1C"/>
                  </a:solidFill>
                  <a:latin typeface="Times New Roman" pitchFamily="-65" charset="0"/>
                </a:endParaRPr>
              </a:p>
            </p:txBody>
          </p:sp>
        </p:grpSp>
      </p:grpSp>
      <p:grpSp>
        <p:nvGrpSpPr>
          <p:cNvPr id="9" name="Group 32"/>
          <p:cNvGrpSpPr/>
          <p:nvPr/>
        </p:nvGrpSpPr>
        <p:grpSpPr>
          <a:xfrm>
            <a:off x="5638800" y="3959226"/>
            <a:ext cx="1879600" cy="1236662"/>
            <a:chOff x="5638800" y="3640138"/>
            <a:chExt cx="1879600" cy="1236662"/>
          </a:xfrm>
        </p:grpSpPr>
        <p:sp>
          <p:nvSpPr>
            <p:cNvPr id="17422" name="Freeform 14"/>
            <p:cNvSpPr>
              <a:spLocks/>
            </p:cNvSpPr>
            <p:nvPr/>
          </p:nvSpPr>
          <p:spPr bwMode="auto">
            <a:xfrm>
              <a:off x="5638800" y="3640138"/>
              <a:ext cx="1879600" cy="1236662"/>
            </a:xfrm>
            <a:custGeom>
              <a:avLst/>
              <a:gdLst/>
              <a:ahLst/>
              <a:cxnLst>
                <a:cxn ang="0">
                  <a:pos x="0" y="779"/>
                </a:cxn>
                <a:cxn ang="0">
                  <a:pos x="264" y="467"/>
                </a:cxn>
                <a:cxn ang="0">
                  <a:pos x="448" y="75"/>
                </a:cxn>
                <a:cxn ang="0">
                  <a:pos x="624" y="19"/>
                </a:cxn>
                <a:cxn ang="0">
                  <a:pos x="768" y="171"/>
                </a:cxn>
                <a:cxn ang="0">
                  <a:pos x="912" y="507"/>
                </a:cxn>
                <a:cxn ang="0">
                  <a:pos x="1184" y="755"/>
                </a:cxn>
              </a:cxnLst>
              <a:rect l="0" t="0" r="r" b="b"/>
              <a:pathLst>
                <a:path w="1184" h="779">
                  <a:moveTo>
                    <a:pt x="0" y="779"/>
                  </a:moveTo>
                  <a:cubicBezTo>
                    <a:pt x="94" y="681"/>
                    <a:pt x="189" y="584"/>
                    <a:pt x="264" y="467"/>
                  </a:cubicBezTo>
                  <a:cubicBezTo>
                    <a:pt x="338" y="349"/>
                    <a:pt x="388" y="149"/>
                    <a:pt x="448" y="75"/>
                  </a:cubicBezTo>
                  <a:cubicBezTo>
                    <a:pt x="508" y="0"/>
                    <a:pt x="570" y="2"/>
                    <a:pt x="624" y="19"/>
                  </a:cubicBezTo>
                  <a:cubicBezTo>
                    <a:pt x="677" y="35"/>
                    <a:pt x="720" y="89"/>
                    <a:pt x="768" y="171"/>
                  </a:cubicBezTo>
                  <a:cubicBezTo>
                    <a:pt x="815" y="252"/>
                    <a:pt x="842" y="409"/>
                    <a:pt x="912" y="507"/>
                  </a:cubicBezTo>
                  <a:cubicBezTo>
                    <a:pt x="981" y="604"/>
                    <a:pt x="1082" y="679"/>
                    <a:pt x="1184" y="755"/>
                  </a:cubicBezTo>
                </a:path>
              </a:pathLst>
            </a:custGeom>
            <a:noFill/>
            <a:ln w="38100" cmpd="sng">
              <a:solidFill>
                <a:schemeClr val="hlink"/>
              </a:solidFill>
              <a:round/>
              <a:headEnd/>
              <a:tailEnd/>
            </a:ln>
            <a:effectLst/>
          </p:spPr>
          <p:txBody>
            <a:bodyPr wrap="none" anchor="ctr">
              <a:prstTxWarp prst="textNoShape">
                <a:avLst/>
              </a:prstTxWarp>
            </a:bodyPr>
            <a:lstStyle/>
            <a:p>
              <a:endParaRPr lang="en-US"/>
            </a:p>
          </p:txBody>
        </p:sp>
        <p:sp>
          <p:nvSpPr>
            <p:cNvPr id="17438" name="Text Box 30"/>
            <p:cNvSpPr txBox="1">
              <a:spLocks noChangeArrowheads="1"/>
            </p:cNvSpPr>
            <p:nvPr/>
          </p:nvSpPr>
          <p:spPr bwMode="auto">
            <a:xfrm>
              <a:off x="6172200" y="3962400"/>
              <a:ext cx="1324702" cy="461665"/>
            </a:xfrm>
            <a:prstGeom prst="rect">
              <a:avLst/>
            </a:prstGeom>
            <a:noFill/>
            <a:ln w="9525">
              <a:noFill/>
              <a:miter lim="800000"/>
              <a:headEnd/>
              <a:tailEnd/>
            </a:ln>
          </p:spPr>
          <p:txBody>
            <a:bodyPr wrap="none">
              <a:prstTxWarp prst="textNoShape">
                <a:avLst/>
              </a:prstTxWarp>
              <a:spAutoFit/>
            </a:bodyPr>
            <a:lstStyle/>
            <a:p>
              <a:r>
                <a:rPr lang="nl-NL" sz="2400" b="1" dirty="0">
                  <a:latin typeface="Times New Roman" pitchFamily="-65" charset="0"/>
                </a:rPr>
                <a:t>response</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421"/>
                                        </p:tgtEl>
                                        <p:attrNameLst>
                                          <p:attrName>style.visibility</p:attrName>
                                        </p:attrNameLst>
                                      </p:cBhvr>
                                      <p:to>
                                        <p:strVal val="visible"/>
                                      </p:to>
                                    </p:set>
                                    <p:animEffect transition="in" filter="wipe(left)">
                                      <p:cBhvr>
                                        <p:cTn id="15" dur="500"/>
                                        <p:tgtEl>
                                          <p:spTgt spid="1742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animBg="1"/>
      <p:bldP spid="1742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a:effectLst>
            <a:outerShdw blurRad="63500" dist="38099" dir="2700000" algn="ctr" rotWithShape="0">
              <a:schemeClr val="bg2">
                <a:alpha val="74998"/>
              </a:schemeClr>
            </a:outerShdw>
          </a:effectLst>
        </p:spPr>
        <p:txBody>
          <a:bodyPr/>
          <a:lstStyle/>
          <a:p>
            <a:r>
              <a:rPr lang="en-US" sz="4000" dirty="0" smtClean="0">
                <a:latin typeface="+mn-lt"/>
              </a:rPr>
              <a:t>Published Results</a:t>
            </a:r>
            <a:endParaRPr lang="en-US" sz="4000" dirty="0">
              <a:latin typeface="+mn-lt"/>
            </a:endParaRPr>
          </a:p>
        </p:txBody>
      </p:sp>
      <p:pic>
        <p:nvPicPr>
          <p:cNvPr id="19459" name="Picture 3"/>
          <p:cNvPicPr>
            <a:picLocks noChangeAspect="1" noChangeArrowheads="1"/>
          </p:cNvPicPr>
          <p:nvPr/>
        </p:nvPicPr>
        <p:blipFill>
          <a:blip r:embed="rId3"/>
          <a:srcRect/>
          <a:stretch>
            <a:fillRect/>
          </a:stretch>
        </p:blipFill>
        <p:spPr bwMode="auto">
          <a:xfrm>
            <a:off x="4268788" y="1781175"/>
            <a:ext cx="4567237" cy="4562475"/>
          </a:xfrm>
          <a:prstGeom prst="rect">
            <a:avLst/>
          </a:prstGeom>
          <a:noFill/>
        </p:spPr>
      </p:pic>
      <p:grpSp>
        <p:nvGrpSpPr>
          <p:cNvPr id="2" name="Group 4"/>
          <p:cNvGrpSpPr>
            <a:grpSpLocks/>
          </p:cNvGrpSpPr>
          <p:nvPr/>
        </p:nvGrpSpPr>
        <p:grpSpPr bwMode="auto">
          <a:xfrm>
            <a:off x="6464300" y="2155825"/>
            <a:ext cx="1366838" cy="1116013"/>
            <a:chOff x="4072" y="1358"/>
            <a:chExt cx="861" cy="703"/>
          </a:xfrm>
          <a:solidFill>
            <a:srgbClr val="8EB4E3"/>
          </a:solidFill>
        </p:grpSpPr>
        <p:sp>
          <p:nvSpPr>
            <p:cNvPr id="19461" name="Rectangle 5"/>
            <p:cNvSpPr>
              <a:spLocks noChangeArrowheads="1"/>
            </p:cNvSpPr>
            <p:nvPr/>
          </p:nvSpPr>
          <p:spPr bwMode="auto">
            <a:xfrm>
              <a:off x="4072" y="1358"/>
              <a:ext cx="861" cy="375"/>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a:latin typeface="Times" pitchFamily="-65" charset="0"/>
                </a:rPr>
                <a:t>Erotic</a:t>
              </a:r>
              <a:endParaRPr lang="en-US">
                <a:solidFill>
                  <a:schemeClr val="bg2"/>
                </a:solidFill>
                <a:latin typeface="Times" pitchFamily="-65" charset="0"/>
              </a:endParaRPr>
            </a:p>
          </p:txBody>
        </p:sp>
        <p:sp>
          <p:nvSpPr>
            <p:cNvPr id="19462" name="Line 6"/>
            <p:cNvSpPr>
              <a:spLocks noChangeShapeType="1"/>
            </p:cNvSpPr>
            <p:nvPr/>
          </p:nvSpPr>
          <p:spPr bwMode="auto">
            <a:xfrm flipH="1">
              <a:off x="4169" y="1758"/>
              <a:ext cx="206" cy="303"/>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907088" y="4349750"/>
            <a:ext cx="1346200" cy="1154113"/>
            <a:chOff x="3721" y="2740"/>
            <a:chExt cx="848" cy="727"/>
          </a:xfrm>
          <a:solidFill>
            <a:srgbClr val="8EB4E3"/>
          </a:solidFill>
        </p:grpSpPr>
        <p:sp>
          <p:nvSpPr>
            <p:cNvPr id="19464" name="Rectangle 8"/>
            <p:cNvSpPr>
              <a:spLocks noChangeArrowheads="1"/>
            </p:cNvSpPr>
            <p:nvPr/>
          </p:nvSpPr>
          <p:spPr bwMode="auto">
            <a:xfrm>
              <a:off x="3721" y="3079"/>
              <a:ext cx="848" cy="388"/>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a:latin typeface="Times" pitchFamily="-65" charset="0"/>
                </a:rPr>
                <a:t>Calm</a:t>
              </a:r>
              <a:endParaRPr lang="en-US">
                <a:solidFill>
                  <a:schemeClr val="bg2"/>
                </a:solidFill>
                <a:latin typeface="Times" pitchFamily="-65" charset="0"/>
              </a:endParaRPr>
            </a:p>
          </p:txBody>
        </p:sp>
        <p:sp>
          <p:nvSpPr>
            <p:cNvPr id="19465" name="Line 9"/>
            <p:cNvSpPr>
              <a:spLocks noChangeShapeType="1"/>
            </p:cNvSpPr>
            <p:nvPr/>
          </p:nvSpPr>
          <p:spPr bwMode="auto">
            <a:xfrm flipH="1" flipV="1">
              <a:off x="3830" y="2740"/>
              <a:ext cx="73" cy="400"/>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4" name="Group 12"/>
          <p:cNvGrpSpPr/>
          <p:nvPr/>
        </p:nvGrpSpPr>
        <p:grpSpPr>
          <a:xfrm>
            <a:off x="363527" y="3581400"/>
            <a:ext cx="3905261" cy="1600200"/>
            <a:chOff x="363527" y="3581400"/>
            <a:chExt cx="3905261" cy="1600200"/>
          </a:xfrm>
        </p:grpSpPr>
        <p:sp>
          <p:nvSpPr>
            <p:cNvPr id="10" name="TextBox 9"/>
            <p:cNvSpPr txBox="1"/>
            <p:nvPr/>
          </p:nvSpPr>
          <p:spPr>
            <a:xfrm>
              <a:off x="363527" y="3581400"/>
              <a:ext cx="3905261" cy="1569660"/>
            </a:xfrm>
            <a:prstGeom prst="rect">
              <a:avLst/>
            </a:prstGeom>
            <a:noFill/>
          </p:spPr>
          <p:txBody>
            <a:bodyPr wrap="square" rtlCol="0">
              <a:spAutoFit/>
            </a:bodyPr>
            <a:lstStyle/>
            <a:p>
              <a:r>
                <a:rPr lang="en-US" sz="2400" dirty="0" smtClean="0"/>
                <a:t>Baseline had been set at stimulus-onset</a:t>
              </a:r>
            </a:p>
            <a:p>
              <a:r>
                <a:rPr lang="en-US" sz="2400" dirty="0" smtClean="0"/>
                <a:t>All signals are clamped to 0 there.</a:t>
              </a:r>
              <a:endParaRPr lang="en-US" sz="2400" dirty="0"/>
            </a:p>
          </p:txBody>
        </p:sp>
        <p:cxnSp>
          <p:nvCxnSpPr>
            <p:cNvPr id="12" name="Straight Arrow Connector 11"/>
            <p:cNvCxnSpPr/>
            <p:nvPr/>
          </p:nvCxnSpPr>
          <p:spPr>
            <a:xfrm rot="16200000" flipH="1">
              <a:off x="3623469" y="4536281"/>
              <a:ext cx="831850" cy="4587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528"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blurRad="63500" dist="38099" dir="2700000" algn="ctr" rotWithShape="0">
              <a:schemeClr val="bg2">
                <a:alpha val="74998"/>
              </a:schemeClr>
            </a:outerShdw>
          </a:effectLst>
        </p:spPr>
        <p:txBody>
          <a:bodyPr/>
          <a:lstStyle/>
          <a:p>
            <a:r>
              <a:rPr lang="en-US" sz="4000" dirty="0">
                <a:latin typeface="+mn-lt"/>
              </a:rPr>
              <a:t>Results re-analysis raw data</a:t>
            </a:r>
          </a:p>
        </p:txBody>
      </p:sp>
      <p:graphicFrame>
        <p:nvGraphicFramePr>
          <p:cNvPr id="21507" name="Object 3"/>
          <p:cNvGraphicFramePr>
            <a:graphicFrameLocks noChangeAspect="1"/>
          </p:cNvGraphicFramePr>
          <p:nvPr/>
        </p:nvGraphicFramePr>
        <p:xfrm>
          <a:off x="609600" y="1633538"/>
          <a:ext cx="8534400" cy="5224462"/>
        </p:xfrm>
        <a:graphic>
          <a:graphicData uri="http://schemas.openxmlformats.org/presentationml/2006/ole">
            <p:oleObj spid="_x0000_s48130" name="Picture" r:id="rId4" imgW="5473700" imgH="3352800" progId="Word.Picture.8">
              <p:embed/>
            </p:oleObj>
          </a:graphicData>
        </a:graphic>
      </p:graphicFrame>
      <p:sp>
        <p:nvSpPr>
          <p:cNvPr id="21508" name="WordArt 4"/>
          <p:cNvSpPr>
            <a:spLocks noChangeArrowheads="1" noChangeShapeType="1" noTextEdit="1"/>
          </p:cNvSpPr>
          <p:nvPr/>
        </p:nvSpPr>
        <p:spPr bwMode="auto">
          <a:xfrm>
            <a:off x="4554538" y="5741988"/>
            <a:ext cx="1068387" cy="311150"/>
          </a:xfrm>
          <a:prstGeom prst="rect">
            <a:avLst/>
          </a:prstGeom>
        </p:spPr>
        <p:txBody>
          <a:bodyPr wrap="none" fromWordArt="1">
            <a:prstTxWarp prst="textPlain">
              <a:avLst>
                <a:gd name="adj" fmla="val 50000"/>
              </a:avLst>
            </a:prstTxWarp>
          </a:bodyPr>
          <a:lstStyle/>
          <a:p>
            <a:pPr algn="ctr"/>
            <a:r>
              <a:rPr lang="en-US" sz="1600" kern="10" spc="320" dirty="0">
                <a:ln w="9525">
                  <a:noFill/>
                  <a:round/>
                  <a:headEnd/>
                  <a:tailEnd/>
                </a:ln>
                <a:gradFill rotWithShape="0">
                  <a:gsLst>
                    <a:gs pos="0">
                      <a:srgbClr val="FF0000"/>
                    </a:gs>
                    <a:gs pos="100000">
                      <a:srgbClr val="FF0000">
                        <a:gamma/>
                        <a:shade val="46275"/>
                        <a:invGamma/>
                      </a:srgbClr>
                    </a:gs>
                  </a:gsLst>
                  <a:lin ang="5400000" scaled="1"/>
                </a:gradFill>
                <a:effectLst>
                  <a:outerShdw blurRad="63500" dist="46662" dir="3284183" algn="ctr" rotWithShape="0">
                    <a:srgbClr val="4D4D4D">
                      <a:alpha val="74998"/>
                    </a:srgbClr>
                  </a:outerShdw>
                </a:effectLst>
                <a:latin typeface="Arial Black"/>
                <a:ea typeface="Arial Black"/>
                <a:cs typeface="Arial Black"/>
              </a:rPr>
              <a:t>stimulus</a:t>
            </a:r>
          </a:p>
        </p:txBody>
      </p:sp>
      <p:grpSp>
        <p:nvGrpSpPr>
          <p:cNvPr id="2" name="Group 5"/>
          <p:cNvGrpSpPr>
            <a:grpSpLocks/>
          </p:cNvGrpSpPr>
          <p:nvPr/>
        </p:nvGrpSpPr>
        <p:grpSpPr bwMode="auto">
          <a:xfrm>
            <a:off x="1944688" y="4581525"/>
            <a:ext cx="2095500" cy="749300"/>
            <a:chOff x="1225" y="2886"/>
            <a:chExt cx="1320" cy="472"/>
          </a:xfrm>
          <a:solidFill>
            <a:srgbClr val="8EB4E3"/>
          </a:solidFill>
        </p:grpSpPr>
        <p:sp>
          <p:nvSpPr>
            <p:cNvPr id="21510" name="Rectangle 6"/>
            <p:cNvSpPr>
              <a:spLocks noChangeArrowheads="1"/>
            </p:cNvSpPr>
            <p:nvPr/>
          </p:nvSpPr>
          <p:spPr bwMode="auto">
            <a:xfrm>
              <a:off x="1225" y="2886"/>
              <a:ext cx="1140" cy="254"/>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latin typeface="Times" pitchFamily="-65" charset="0"/>
                </a:rPr>
                <a:t>Anomaly</a:t>
              </a:r>
              <a:endParaRPr lang="en-US" dirty="0">
                <a:solidFill>
                  <a:schemeClr val="bg2"/>
                </a:solidFill>
                <a:latin typeface="Times" pitchFamily="-65" charset="0"/>
              </a:endParaRPr>
            </a:p>
          </p:txBody>
        </p:sp>
        <p:sp>
          <p:nvSpPr>
            <p:cNvPr id="21511" name="Line 7"/>
            <p:cNvSpPr>
              <a:spLocks noChangeShapeType="1"/>
            </p:cNvSpPr>
            <p:nvPr/>
          </p:nvSpPr>
          <p:spPr bwMode="auto">
            <a:xfrm>
              <a:off x="2157" y="3188"/>
              <a:ext cx="340" cy="170"/>
            </a:xfrm>
            <a:prstGeom prst="line">
              <a:avLst/>
            </a:prstGeom>
            <a:grpFill/>
            <a:ln w="28575"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1512" name="Line 8"/>
            <p:cNvSpPr>
              <a:spLocks noChangeShapeType="1"/>
            </p:cNvSpPr>
            <p:nvPr/>
          </p:nvSpPr>
          <p:spPr bwMode="auto">
            <a:xfrm>
              <a:off x="2351" y="3055"/>
              <a:ext cx="194" cy="109"/>
            </a:xfrm>
            <a:prstGeom prst="line">
              <a:avLst/>
            </a:prstGeom>
            <a:grpFill/>
            <a:ln w="28575"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3" name="Group 9"/>
          <p:cNvGrpSpPr>
            <a:grpSpLocks/>
          </p:cNvGrpSpPr>
          <p:nvPr/>
        </p:nvGrpSpPr>
        <p:grpSpPr bwMode="auto">
          <a:xfrm>
            <a:off x="6477000" y="2155825"/>
            <a:ext cx="1366838" cy="1116013"/>
            <a:chOff x="4072" y="1358"/>
            <a:chExt cx="861" cy="703"/>
          </a:xfrm>
          <a:solidFill>
            <a:srgbClr val="8EB4E3"/>
          </a:solidFill>
        </p:grpSpPr>
        <p:sp>
          <p:nvSpPr>
            <p:cNvPr id="21514" name="Rectangle 10"/>
            <p:cNvSpPr>
              <a:spLocks noChangeArrowheads="1"/>
            </p:cNvSpPr>
            <p:nvPr/>
          </p:nvSpPr>
          <p:spPr bwMode="auto">
            <a:xfrm>
              <a:off x="4072" y="1358"/>
              <a:ext cx="861" cy="375"/>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latin typeface="Times" pitchFamily="-65" charset="0"/>
                </a:rPr>
                <a:t>Erotic</a:t>
              </a:r>
            </a:p>
          </p:txBody>
        </p:sp>
        <p:sp>
          <p:nvSpPr>
            <p:cNvPr id="21515" name="Line 11"/>
            <p:cNvSpPr>
              <a:spLocks noChangeShapeType="1"/>
            </p:cNvSpPr>
            <p:nvPr/>
          </p:nvSpPr>
          <p:spPr bwMode="auto">
            <a:xfrm flipH="1">
              <a:off x="4169" y="1758"/>
              <a:ext cx="206" cy="303"/>
            </a:xfrm>
            <a:prstGeom prst="line">
              <a:avLst/>
            </a:prstGeom>
            <a:grpFill/>
            <a:ln w="381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4" name="Group 12"/>
          <p:cNvGrpSpPr>
            <a:grpSpLocks/>
          </p:cNvGrpSpPr>
          <p:nvPr/>
        </p:nvGrpSpPr>
        <p:grpSpPr bwMode="auto">
          <a:xfrm>
            <a:off x="5919788" y="4349750"/>
            <a:ext cx="1346200" cy="1154113"/>
            <a:chOff x="3721" y="2740"/>
            <a:chExt cx="848" cy="727"/>
          </a:xfrm>
          <a:solidFill>
            <a:srgbClr val="8EB4E3"/>
          </a:solidFill>
        </p:grpSpPr>
        <p:sp>
          <p:nvSpPr>
            <p:cNvPr id="21517" name="Rectangle 13"/>
            <p:cNvSpPr>
              <a:spLocks noChangeArrowheads="1"/>
            </p:cNvSpPr>
            <p:nvPr/>
          </p:nvSpPr>
          <p:spPr bwMode="auto">
            <a:xfrm>
              <a:off x="3721" y="3079"/>
              <a:ext cx="848" cy="388"/>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Times" pitchFamily="-65" charset="0"/>
                </a:rPr>
                <a:t>Calm</a:t>
              </a:r>
            </a:p>
          </p:txBody>
        </p:sp>
        <p:sp>
          <p:nvSpPr>
            <p:cNvPr id="21518" name="Line 14"/>
            <p:cNvSpPr>
              <a:spLocks noChangeShapeType="1"/>
            </p:cNvSpPr>
            <p:nvPr/>
          </p:nvSpPr>
          <p:spPr bwMode="auto">
            <a:xfrm flipH="1" flipV="1">
              <a:off x="3830" y="2740"/>
              <a:ext cx="73" cy="400"/>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5" name="Group 18"/>
          <p:cNvGrpSpPr/>
          <p:nvPr/>
        </p:nvGrpSpPr>
        <p:grpSpPr>
          <a:xfrm>
            <a:off x="1371601" y="3657600"/>
            <a:ext cx="2891565" cy="1846263"/>
            <a:chOff x="1371601" y="3657600"/>
            <a:chExt cx="2891565" cy="1846263"/>
          </a:xfrm>
        </p:grpSpPr>
        <p:sp>
          <p:nvSpPr>
            <p:cNvPr id="15" name="TextBox 14"/>
            <p:cNvSpPr txBox="1"/>
            <p:nvPr/>
          </p:nvSpPr>
          <p:spPr>
            <a:xfrm>
              <a:off x="1676400" y="3657600"/>
              <a:ext cx="2586766" cy="369332"/>
            </a:xfrm>
            <a:prstGeom prst="rect">
              <a:avLst/>
            </a:prstGeom>
            <a:noFill/>
          </p:spPr>
          <p:txBody>
            <a:bodyPr wrap="none" rtlCol="0">
              <a:spAutoFit/>
            </a:bodyPr>
            <a:lstStyle/>
            <a:p>
              <a:r>
                <a:rPr lang="en-US" dirty="0" smtClean="0"/>
                <a:t>Baseline set at -7 seconds</a:t>
              </a:r>
              <a:endParaRPr lang="en-US" dirty="0"/>
            </a:p>
          </p:txBody>
        </p:sp>
        <p:cxnSp>
          <p:nvCxnSpPr>
            <p:cNvPr id="17" name="Straight Arrow Connector 16"/>
            <p:cNvCxnSpPr/>
            <p:nvPr/>
          </p:nvCxnSpPr>
          <p:spPr>
            <a:xfrm rot="5400000">
              <a:off x="1014137" y="4384399"/>
              <a:ext cx="1476928" cy="7619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Presentiment variables</a:t>
            </a:r>
            <a:endParaRPr lang="en-US" dirty="0"/>
          </a:p>
        </p:txBody>
      </p:sp>
      <p:sp>
        <p:nvSpPr>
          <p:cNvPr id="3" name="Content Placeholder 2"/>
          <p:cNvSpPr>
            <a:spLocks noGrp="1"/>
          </p:cNvSpPr>
          <p:nvPr>
            <p:ph idx="1"/>
          </p:nvPr>
        </p:nvSpPr>
        <p:spPr/>
        <p:txBody>
          <a:bodyPr/>
          <a:lstStyle/>
          <a:p>
            <a:pPr>
              <a:buNone/>
            </a:pPr>
            <a:r>
              <a:rPr lang="en-US" dirty="0" smtClean="0"/>
              <a:t>• Dependent Variables</a:t>
            </a:r>
          </a:p>
          <a:p>
            <a:pPr lvl="1"/>
            <a:r>
              <a:rPr lang="en-US" dirty="0" smtClean="0"/>
              <a:t>Skin Conductance </a:t>
            </a:r>
          </a:p>
          <a:p>
            <a:pPr lvl="1"/>
            <a:r>
              <a:rPr lang="en-US" dirty="0" smtClean="0"/>
              <a:t>HR</a:t>
            </a:r>
          </a:p>
          <a:p>
            <a:pPr lvl="1"/>
            <a:r>
              <a:rPr lang="en-US" dirty="0" smtClean="0"/>
              <a:t>EEG, CNV</a:t>
            </a:r>
          </a:p>
          <a:p>
            <a:pPr lvl="1"/>
            <a:r>
              <a:rPr lang="en-US" dirty="0" smtClean="0"/>
              <a:t>BOLD (</a:t>
            </a:r>
            <a:r>
              <a:rPr lang="en-US" dirty="0" err="1" smtClean="0"/>
              <a:t>fMRI</a:t>
            </a:r>
            <a:r>
              <a:rPr lang="en-US" dirty="0" smtClean="0"/>
              <a:t>)</a:t>
            </a:r>
          </a:p>
          <a:p>
            <a:pPr lvl="1"/>
            <a:r>
              <a:rPr lang="en-US" dirty="0" smtClean="0"/>
              <a:t>Blinks, pupil dilation, eye movement</a:t>
            </a:r>
          </a:p>
          <a:p>
            <a:r>
              <a:rPr lang="en-US" dirty="0" smtClean="0"/>
              <a:t>Independent Variables</a:t>
            </a:r>
          </a:p>
          <a:p>
            <a:pPr lvl="1"/>
            <a:r>
              <a:rPr lang="en-US" dirty="0" smtClean="0"/>
              <a:t>Pictures, sounds, shocks, </a:t>
            </a:r>
            <a:r>
              <a:rPr lang="en-US" dirty="0" smtClean="0"/>
              <a:t>slot-machine</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Presentiment Meta-analysis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37  studies,  15 different  main authors</a:t>
            </a:r>
          </a:p>
          <a:p>
            <a:r>
              <a:rPr lang="en-US" dirty="0" smtClean="0"/>
              <a:t>Mean effect size: 0.29</a:t>
            </a:r>
          </a:p>
          <a:p>
            <a:r>
              <a:rPr lang="en-US" dirty="0" smtClean="0"/>
              <a:t>Combined </a:t>
            </a:r>
            <a:r>
              <a:rPr lang="en-US" dirty="0" err="1" smtClean="0"/>
              <a:t>p</a:t>
            </a:r>
            <a:r>
              <a:rPr lang="en-US" dirty="0" smtClean="0"/>
              <a:t> &lt;10^-9</a:t>
            </a:r>
          </a:p>
          <a:p>
            <a:r>
              <a:rPr lang="en-US" dirty="0" err="1" smtClean="0"/>
              <a:t>Filedrawer</a:t>
            </a:r>
            <a:r>
              <a:rPr lang="en-US" dirty="0" smtClean="0"/>
              <a:t> fail safe: 670</a:t>
            </a:r>
          </a:p>
          <a:p>
            <a:r>
              <a:rPr lang="en-US" dirty="0" smtClean="0"/>
              <a:t>Gambler’s fallacy</a:t>
            </a:r>
          </a:p>
          <a:p>
            <a:pPr>
              <a:buNone/>
            </a:pPr>
            <a:endParaRPr lang="en-US" dirty="0" smtClean="0"/>
          </a:p>
          <a:p>
            <a:pPr>
              <a:buNone/>
            </a:pPr>
            <a:endParaRPr lang="en-US" dirty="0" smtClean="0"/>
          </a:p>
          <a:p>
            <a:pPr>
              <a:buNone/>
            </a:pPr>
            <a:endParaRPr lang="en-US" dirty="0" smtClean="0"/>
          </a:p>
          <a:p>
            <a:r>
              <a:rPr lang="en-US" sz="2400" dirty="0" err="1" smtClean="0"/>
              <a:t>Mossbridge</a:t>
            </a:r>
            <a:r>
              <a:rPr lang="en-US" sz="2400" dirty="0" smtClean="0"/>
              <a:t> et al (2011). In press.</a:t>
            </a:r>
            <a:endParaRPr lang="en-US" sz="2400" dirty="0"/>
          </a:p>
        </p:txBody>
      </p:sp>
      <p:pic>
        <p:nvPicPr>
          <p:cNvPr id="4" name="Picture 3"/>
          <p:cNvPicPr>
            <a:picLocks noChangeAspect="1"/>
          </p:cNvPicPr>
          <p:nvPr/>
        </p:nvPicPr>
        <p:blipFill>
          <a:blip r:embed="rId2"/>
          <a:stretch>
            <a:fillRect/>
          </a:stretch>
        </p:blipFill>
        <p:spPr>
          <a:xfrm>
            <a:off x="5048250" y="2438400"/>
            <a:ext cx="3638550" cy="2870998"/>
          </a:xfrm>
          <a:prstGeom prst="rect">
            <a:avLst/>
          </a:prstGeom>
        </p:spPr>
      </p:pic>
      <p:cxnSp>
        <p:nvCxnSpPr>
          <p:cNvPr id="6" name="Straight Connector 5"/>
          <p:cNvCxnSpPr/>
          <p:nvPr/>
        </p:nvCxnSpPr>
        <p:spPr>
          <a:xfrm rot="5400000">
            <a:off x="5028406" y="3886200"/>
            <a:ext cx="2133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Retro en het vrije wil probleem</a:t>
            </a:r>
            <a:endParaRPr lang="nl-NL" dirty="0"/>
          </a:p>
        </p:txBody>
      </p:sp>
      <p:sp>
        <p:nvSpPr>
          <p:cNvPr id="3" name="Content Placeholder 2"/>
          <p:cNvSpPr>
            <a:spLocks noGrp="1"/>
          </p:cNvSpPr>
          <p:nvPr>
            <p:ph idx="1"/>
          </p:nvPr>
        </p:nvSpPr>
        <p:spPr/>
        <p:txBody>
          <a:bodyPr/>
          <a:lstStyle/>
          <a:p>
            <a:r>
              <a:rPr lang="nl-NL" dirty="0" smtClean="0"/>
              <a:t>Als ‘</a:t>
            </a:r>
            <a:r>
              <a:rPr lang="nl-NL" dirty="0" err="1" smtClean="0"/>
              <a:t>retrocausaliteit</a:t>
            </a:r>
            <a:r>
              <a:rPr lang="nl-NL" dirty="0" smtClean="0"/>
              <a:t>’ reëel is wat betekent dat dan voor het </a:t>
            </a:r>
            <a:r>
              <a:rPr lang="nl-NL" dirty="0" err="1" smtClean="0"/>
              <a:t>vrije-wil</a:t>
            </a:r>
            <a:r>
              <a:rPr lang="nl-NL" dirty="0" smtClean="0"/>
              <a:t> probleem?</a:t>
            </a:r>
          </a:p>
          <a:p>
            <a:r>
              <a:rPr lang="nl-NL" dirty="0" smtClean="0"/>
              <a:t>Als de toekomst deels een gevolg van ons </a:t>
            </a:r>
            <a:r>
              <a:rPr lang="nl-NL" dirty="0" smtClean="0"/>
              <a:t>handelen is, </a:t>
            </a:r>
            <a:r>
              <a:rPr lang="nl-NL" dirty="0" smtClean="0"/>
              <a:t>en dat gevolg is al ‘aanwezig’ dan zou dat wellicht het gevoel genereren dat we vrije wil hebben.</a:t>
            </a:r>
            <a:r>
              <a:rPr lang="nl-NL" dirty="0" smtClean="0"/>
              <a:t> (</a:t>
            </a:r>
            <a:r>
              <a:rPr lang="nl-NL" dirty="0" err="1" smtClean="0"/>
              <a:t>handshake</a:t>
            </a:r>
            <a:r>
              <a:rPr lang="nl-NL" dirty="0" smtClean="0"/>
              <a:t>)</a:t>
            </a:r>
          </a:p>
          <a:p>
            <a:r>
              <a:rPr lang="nl-NL" dirty="0" smtClean="0"/>
              <a:t>Maar het handelen zelf is een soort onderhandeling (</a:t>
            </a:r>
            <a:r>
              <a:rPr lang="nl-NL" dirty="0" err="1" smtClean="0"/>
              <a:t>transaction</a:t>
            </a:r>
            <a:r>
              <a:rPr lang="nl-NL" dirty="0" smtClean="0"/>
              <a:t>, </a:t>
            </a:r>
            <a:r>
              <a:rPr lang="nl-NL" dirty="0" err="1" smtClean="0"/>
              <a:t>Cramer</a:t>
            </a:r>
            <a:r>
              <a:rPr lang="nl-NL" dirty="0" smtClean="0"/>
              <a:t>)</a:t>
            </a:r>
          </a:p>
          <a:p>
            <a:endParaRPr lang="nl-NL" dirty="0" smtClean="0"/>
          </a:p>
          <a:p>
            <a:endParaRPr lang="nl-N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Filosofie</a:t>
            </a:r>
            <a:r>
              <a:rPr lang="en-US" dirty="0" smtClean="0"/>
              <a:t> </a:t>
            </a:r>
            <a:r>
              <a:rPr lang="en-US" dirty="0" err="1" smtClean="0"/>
              <a:t>zonder</a:t>
            </a:r>
            <a:r>
              <a:rPr lang="en-US" dirty="0" smtClean="0"/>
              <a:t> data?</a:t>
            </a:r>
            <a:endParaRPr lang="en-US" dirty="0"/>
          </a:p>
        </p:txBody>
      </p:sp>
      <p:sp>
        <p:nvSpPr>
          <p:cNvPr id="3" name="Content Placeholder 2"/>
          <p:cNvSpPr>
            <a:spLocks noGrp="1"/>
          </p:cNvSpPr>
          <p:nvPr>
            <p:ph idx="1"/>
          </p:nvPr>
        </p:nvSpPr>
        <p:spPr/>
        <p:txBody>
          <a:bodyPr/>
          <a:lstStyle/>
          <a:p>
            <a:r>
              <a:rPr lang="en-US" dirty="0" smtClean="0"/>
              <a:t>1.Methode</a:t>
            </a:r>
          </a:p>
          <a:p>
            <a:pPr lvl="1"/>
            <a:r>
              <a:rPr lang="en-US" dirty="0" err="1" smtClean="0"/>
              <a:t>Gedreven</a:t>
            </a:r>
            <a:r>
              <a:rPr lang="en-US" dirty="0" smtClean="0"/>
              <a:t> door </a:t>
            </a:r>
            <a:r>
              <a:rPr lang="en-US" dirty="0" err="1" smtClean="0"/>
              <a:t>rationele</a:t>
            </a:r>
            <a:r>
              <a:rPr lang="en-US" dirty="0" smtClean="0"/>
              <a:t> </a:t>
            </a:r>
            <a:r>
              <a:rPr lang="en-US" dirty="0" err="1" smtClean="0"/>
              <a:t>analyse</a:t>
            </a:r>
            <a:r>
              <a:rPr lang="en-US" dirty="0" smtClean="0"/>
              <a:t> en </a:t>
            </a:r>
            <a:r>
              <a:rPr lang="en-US" dirty="0" err="1" smtClean="0"/>
              <a:t>niet</a:t>
            </a:r>
            <a:r>
              <a:rPr lang="en-US" dirty="0" smtClean="0"/>
              <a:t> door </a:t>
            </a:r>
            <a:r>
              <a:rPr lang="en-US" dirty="0" err="1" smtClean="0"/>
              <a:t>empirische</a:t>
            </a:r>
            <a:r>
              <a:rPr lang="en-US" dirty="0" smtClean="0"/>
              <a:t> data</a:t>
            </a:r>
          </a:p>
          <a:p>
            <a:pPr lvl="2"/>
            <a:r>
              <a:rPr lang="en-US" dirty="0" err="1" smtClean="0"/>
              <a:t>Maar</a:t>
            </a:r>
            <a:r>
              <a:rPr lang="en-US" dirty="0" smtClean="0"/>
              <a:t> hoe </a:t>
            </a:r>
            <a:r>
              <a:rPr lang="en-US" dirty="0" err="1" smtClean="0"/>
              <a:t>moet</a:t>
            </a:r>
            <a:r>
              <a:rPr lang="en-US" dirty="0" smtClean="0"/>
              <a:t> </a:t>
            </a:r>
            <a:r>
              <a:rPr lang="en-US" dirty="0" err="1" smtClean="0"/>
              <a:t>dat</a:t>
            </a:r>
            <a:r>
              <a:rPr lang="en-US" dirty="0" smtClean="0"/>
              <a:t> </a:t>
            </a:r>
            <a:r>
              <a:rPr lang="en-US" dirty="0" err="1" smtClean="0"/>
              <a:t>dan</a:t>
            </a:r>
            <a:r>
              <a:rPr lang="en-US" dirty="0" smtClean="0"/>
              <a:t> met </a:t>
            </a:r>
            <a:r>
              <a:rPr lang="en-US" dirty="0" err="1" smtClean="0"/>
              <a:t>zingevings-vragen</a:t>
            </a:r>
            <a:r>
              <a:rPr lang="en-US" dirty="0" smtClean="0"/>
              <a:t> in </a:t>
            </a:r>
            <a:r>
              <a:rPr lang="en-US" dirty="0" err="1" smtClean="0"/>
              <a:t>relatie</a:t>
            </a:r>
            <a:r>
              <a:rPr lang="en-US" dirty="0" smtClean="0"/>
              <a:t> met de </a:t>
            </a:r>
            <a:r>
              <a:rPr lang="en-US" dirty="0" err="1" smtClean="0"/>
              <a:t>kosmos</a:t>
            </a:r>
            <a:r>
              <a:rPr lang="en-US" dirty="0" smtClean="0"/>
              <a:t> </a:t>
            </a:r>
            <a:r>
              <a:rPr lang="en-US" dirty="0" err="1" smtClean="0"/>
              <a:t>bijv</a:t>
            </a:r>
            <a:r>
              <a:rPr lang="en-US" dirty="0" smtClean="0"/>
              <a:t>.? </a:t>
            </a:r>
          </a:p>
          <a:p>
            <a:r>
              <a:rPr lang="en-US" dirty="0" smtClean="0"/>
              <a:t> 2. </a:t>
            </a:r>
            <a:r>
              <a:rPr lang="en-US" dirty="0" err="1" smtClean="0"/>
              <a:t>Inhoud</a:t>
            </a:r>
            <a:endParaRPr lang="en-US" dirty="0" smtClean="0"/>
          </a:p>
          <a:p>
            <a:pPr lvl="1"/>
            <a:r>
              <a:rPr lang="en-US" dirty="0" err="1" smtClean="0"/>
              <a:t>Fundamenteel</a:t>
            </a:r>
            <a:endParaRPr lang="en-US" dirty="0" smtClean="0"/>
          </a:p>
          <a:p>
            <a:pPr lvl="2"/>
            <a:r>
              <a:rPr lang="en-US" dirty="0" err="1" smtClean="0"/>
              <a:t>Bijv</a:t>
            </a:r>
            <a:r>
              <a:rPr lang="en-US" dirty="0" smtClean="0"/>
              <a:t>. Is </a:t>
            </a:r>
            <a:r>
              <a:rPr lang="en-US" dirty="0" err="1" smtClean="0"/>
              <a:t>er</a:t>
            </a:r>
            <a:r>
              <a:rPr lang="en-US" dirty="0" smtClean="0"/>
              <a:t> </a:t>
            </a:r>
            <a:r>
              <a:rPr lang="en-US" dirty="0" err="1" smtClean="0"/>
              <a:t>leven</a:t>
            </a:r>
            <a:r>
              <a:rPr lang="en-US" dirty="0" smtClean="0"/>
              <a:t> </a:t>
            </a:r>
            <a:r>
              <a:rPr lang="en-US" dirty="0" err="1" smtClean="0"/>
              <a:t>na</a:t>
            </a:r>
            <a:r>
              <a:rPr lang="en-US" dirty="0" smtClean="0"/>
              <a:t> de </a:t>
            </a:r>
            <a:r>
              <a:rPr lang="en-US" dirty="0" err="1" smtClean="0"/>
              <a:t>dood</a:t>
            </a:r>
            <a:r>
              <a:rPr lang="en-US" dirty="0" smtClean="0"/>
              <a:t>?</a:t>
            </a:r>
            <a:endParaRPr lang="en-US" dirty="0" smtClean="0"/>
          </a:p>
          <a:p>
            <a:pPr lvl="2"/>
            <a:r>
              <a:rPr lang="en-US" dirty="0" smtClean="0"/>
              <a:t>Of </a:t>
            </a:r>
            <a:r>
              <a:rPr lang="en-US" dirty="0" err="1" smtClean="0"/>
              <a:t>heeft</a:t>
            </a:r>
            <a:r>
              <a:rPr lang="en-US" dirty="0" smtClean="0"/>
              <a:t> </a:t>
            </a:r>
            <a:r>
              <a:rPr lang="en-US" dirty="0" smtClean="0"/>
              <a:t>de </a:t>
            </a:r>
            <a:r>
              <a:rPr lang="en-US" dirty="0" err="1" smtClean="0"/>
              <a:t>mens</a:t>
            </a:r>
            <a:r>
              <a:rPr lang="en-US" dirty="0" smtClean="0"/>
              <a:t> </a:t>
            </a:r>
            <a:r>
              <a:rPr lang="en-US" dirty="0" err="1" smtClean="0"/>
              <a:t>een</a:t>
            </a:r>
            <a:r>
              <a:rPr lang="en-US" dirty="0" smtClean="0"/>
              <a:t> </a:t>
            </a:r>
            <a:r>
              <a:rPr lang="en-US" dirty="0" err="1" smtClean="0"/>
              <a:t>vrije</a:t>
            </a:r>
            <a:r>
              <a:rPr lang="en-US" dirty="0" smtClean="0"/>
              <a:t> </a:t>
            </a:r>
            <a:r>
              <a:rPr lang="en-US" dirty="0" err="1" smtClean="0"/>
              <a:t>wil</a:t>
            </a:r>
            <a:r>
              <a:rPr lang="en-US" dirty="0"/>
              <a:t>?</a:t>
            </a:r>
            <a:endParaRPr lang="en-US" dirty="0" smtClean="0"/>
          </a:p>
          <a:p>
            <a:pPr lvl="1"/>
            <a:endParaRPr lang="en-US" dirty="0" smtClean="0"/>
          </a:p>
        </p:txBody>
      </p:sp>
      <p:pic>
        <p:nvPicPr>
          <p:cNvPr id="4" name="Picture 3" descr="imgres-3.jpeg"/>
          <p:cNvPicPr>
            <a:picLocks noChangeAspect="1"/>
          </p:cNvPicPr>
          <p:nvPr/>
        </p:nvPicPr>
        <p:blipFill>
          <a:blip r:embed="rId2"/>
          <a:stretch>
            <a:fillRect/>
          </a:stretch>
        </p:blipFill>
        <p:spPr>
          <a:xfrm>
            <a:off x="6000750" y="3762375"/>
            <a:ext cx="2190750" cy="21907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nl-NL" dirty="0" err="1" smtClean="0"/>
              <a:t>oe</a:t>
            </a:r>
            <a:r>
              <a:rPr lang="nl-NL" dirty="0" smtClean="0"/>
              <a:t> is het met de hoofdpijn?</a:t>
            </a:r>
            <a:endParaRPr lang="nl-NL" dirty="0"/>
          </a:p>
        </p:txBody>
      </p:sp>
      <p:pic>
        <p:nvPicPr>
          <p:cNvPr id="4" name="Content Placeholder 3" descr="imgres-1.jpeg"/>
          <p:cNvPicPr>
            <a:picLocks noGrp="1" noChangeAspect="1"/>
          </p:cNvPicPr>
          <p:nvPr>
            <p:ph idx="1"/>
          </p:nvPr>
        </p:nvPicPr>
        <p:blipFill>
          <a:blip r:embed="rId2"/>
          <a:srcRect l="-23096" r="-23096"/>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t>
            </a:r>
            <a:r>
              <a:rPr lang="nl-NL" dirty="0" smtClean="0"/>
              <a:t>onclusie</a:t>
            </a:r>
            <a:endParaRPr lang="nl-NL" dirty="0"/>
          </a:p>
        </p:txBody>
      </p:sp>
      <p:sp>
        <p:nvSpPr>
          <p:cNvPr id="3" name="Content Placeholder 2"/>
          <p:cNvSpPr>
            <a:spLocks noGrp="1"/>
          </p:cNvSpPr>
          <p:nvPr>
            <p:ph idx="1"/>
          </p:nvPr>
        </p:nvSpPr>
        <p:spPr/>
        <p:txBody>
          <a:bodyPr>
            <a:normAutofit lnSpcReduction="10000"/>
          </a:bodyPr>
          <a:lstStyle/>
          <a:p>
            <a:r>
              <a:rPr lang="nl-NL" dirty="0" smtClean="0"/>
              <a:t>Parapsychologie kan een filosofische discussie sturen.</a:t>
            </a:r>
          </a:p>
          <a:p>
            <a:r>
              <a:rPr lang="nl-NL" dirty="0" smtClean="0"/>
              <a:t>Meer filosofen zouden aandacht moeten hebben voor parapsychologische resultaten</a:t>
            </a:r>
          </a:p>
          <a:p>
            <a:r>
              <a:rPr lang="nl-NL" dirty="0" smtClean="0"/>
              <a:t>De vrije wil bestaat als je PK onderzoek mag geloven</a:t>
            </a:r>
          </a:p>
          <a:p>
            <a:r>
              <a:rPr lang="nl-NL" dirty="0" smtClean="0"/>
              <a:t>De vrije wil kan wellicht worden gemodelleerd in een ‘</a:t>
            </a:r>
            <a:r>
              <a:rPr lang="nl-NL" dirty="0" err="1" smtClean="0"/>
              <a:t>retrocausaal</a:t>
            </a:r>
            <a:r>
              <a:rPr lang="nl-NL" dirty="0" smtClean="0"/>
              <a:t>’ model.</a:t>
            </a:r>
            <a:endParaRPr lang="nl-NL"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a:t>
            </a:r>
            <a:endParaRPr lang="nl-NL" dirty="0"/>
          </a:p>
        </p:txBody>
      </p:sp>
      <p:pic>
        <p:nvPicPr>
          <p:cNvPr id="4" name="Content Placeholder 3" descr="imgres-5.jpeg"/>
          <p:cNvPicPr>
            <a:picLocks noGrp="1" noChangeAspect="1"/>
          </p:cNvPicPr>
          <p:nvPr>
            <p:ph idx="1"/>
          </p:nvPr>
        </p:nvPicPr>
        <p:blipFill>
          <a:blip r:embed="rId2"/>
          <a:srcRect l="-26756" r="-26756"/>
          <a:stretch>
            <a:fillRect/>
          </a:stretch>
        </p:blipFill>
        <p:spPr>
          <a:xfrm>
            <a:off x="457200" y="1752600"/>
            <a:ext cx="8229600" cy="4525963"/>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Vrije</a:t>
            </a:r>
            <a:r>
              <a:rPr lang="en-US" dirty="0" smtClean="0"/>
              <a:t> </a:t>
            </a:r>
            <a:r>
              <a:rPr lang="en-US" dirty="0" err="1" smtClean="0"/>
              <a:t>wil</a:t>
            </a:r>
            <a:r>
              <a:rPr lang="en-US" dirty="0" smtClean="0"/>
              <a:t> (de </a:t>
            </a:r>
            <a:r>
              <a:rPr lang="en-US" dirty="0" err="1" smtClean="0"/>
              <a:t>empirie</a:t>
            </a:r>
            <a:r>
              <a:rPr lang="en-US" dirty="0" smtClean="0"/>
              <a:t>)</a:t>
            </a:r>
            <a:endParaRPr lang="en-US" dirty="0"/>
          </a:p>
        </p:txBody>
      </p:sp>
      <p:sp>
        <p:nvSpPr>
          <p:cNvPr id="3" name="Content Placeholder 2"/>
          <p:cNvSpPr>
            <a:spLocks noGrp="1"/>
          </p:cNvSpPr>
          <p:nvPr>
            <p:ph idx="1"/>
          </p:nvPr>
        </p:nvSpPr>
        <p:spPr/>
        <p:txBody>
          <a:bodyPr/>
          <a:lstStyle/>
          <a:p>
            <a:r>
              <a:rPr lang="en-US" dirty="0" err="1" smtClean="0"/>
              <a:t>Vragenlijst</a:t>
            </a:r>
            <a:r>
              <a:rPr lang="en-US" dirty="0" smtClean="0"/>
              <a:t> </a:t>
            </a:r>
            <a:r>
              <a:rPr lang="en-US" dirty="0" err="1" smtClean="0"/>
              <a:t>onderzoek</a:t>
            </a:r>
            <a:endParaRPr lang="en-US" dirty="0" smtClean="0"/>
          </a:p>
          <a:p>
            <a:pPr lvl="1"/>
            <a:r>
              <a:rPr lang="en-US" dirty="0" smtClean="0"/>
              <a:t>Meer </a:t>
            </a:r>
            <a:r>
              <a:rPr lang="en-US" dirty="0" err="1" smtClean="0"/>
              <a:t>dan</a:t>
            </a:r>
            <a:r>
              <a:rPr lang="en-US" dirty="0" smtClean="0"/>
              <a:t> 90% van de </a:t>
            </a:r>
            <a:r>
              <a:rPr lang="en-US" dirty="0" err="1" smtClean="0"/>
              <a:t>respondenten</a:t>
            </a:r>
            <a:r>
              <a:rPr lang="en-US" dirty="0" smtClean="0"/>
              <a:t> </a:t>
            </a:r>
            <a:r>
              <a:rPr lang="en-US" dirty="0" err="1" smtClean="0"/>
              <a:t>ervaart</a:t>
            </a:r>
            <a:r>
              <a:rPr lang="en-US" dirty="0" smtClean="0"/>
              <a:t> ‘</a:t>
            </a:r>
            <a:r>
              <a:rPr lang="en-US" dirty="0" err="1" smtClean="0"/>
              <a:t>vrije</a:t>
            </a:r>
            <a:r>
              <a:rPr lang="en-US" dirty="0" smtClean="0"/>
              <a:t> </a:t>
            </a:r>
            <a:r>
              <a:rPr lang="en-US" dirty="0" err="1" smtClean="0"/>
              <a:t>wil</a:t>
            </a:r>
            <a:r>
              <a:rPr lang="en-US" dirty="0" smtClean="0"/>
              <a:t>’	</a:t>
            </a:r>
          </a:p>
          <a:p>
            <a:r>
              <a:rPr lang="en-US" dirty="0" err="1" smtClean="0"/>
              <a:t>Neuropsychologisch</a:t>
            </a:r>
            <a:r>
              <a:rPr lang="en-US" dirty="0" smtClean="0"/>
              <a:t> </a:t>
            </a:r>
            <a:r>
              <a:rPr lang="en-US" dirty="0" err="1" smtClean="0"/>
              <a:t>onderzoek</a:t>
            </a:r>
            <a:endParaRPr lang="en-US" dirty="0" smtClean="0"/>
          </a:p>
          <a:p>
            <a:pPr lvl="1"/>
            <a:r>
              <a:rPr lang="en-US" dirty="0" err="1" smtClean="0"/>
              <a:t>Vrije</a:t>
            </a:r>
            <a:r>
              <a:rPr lang="en-US" dirty="0" smtClean="0"/>
              <a:t> </a:t>
            </a:r>
            <a:r>
              <a:rPr lang="en-US" dirty="0" err="1" smtClean="0"/>
              <a:t>wil</a:t>
            </a:r>
            <a:r>
              <a:rPr lang="en-US" dirty="0" smtClean="0"/>
              <a:t> is </a:t>
            </a:r>
            <a:r>
              <a:rPr lang="en-US" dirty="0" err="1" smtClean="0"/>
              <a:t>een</a:t>
            </a:r>
            <a:r>
              <a:rPr lang="en-US" dirty="0" smtClean="0"/>
              <a:t> </a:t>
            </a:r>
            <a:r>
              <a:rPr lang="en-US" dirty="0" err="1" smtClean="0"/>
              <a:t>illusie</a:t>
            </a:r>
            <a:endParaRPr lang="en-US" dirty="0" smtClean="0"/>
          </a:p>
          <a:p>
            <a:r>
              <a:rPr lang="en-US" dirty="0" err="1" smtClean="0"/>
              <a:t>Parapsychologisch</a:t>
            </a:r>
            <a:r>
              <a:rPr lang="en-US" dirty="0" smtClean="0"/>
              <a:t> </a:t>
            </a:r>
            <a:r>
              <a:rPr lang="en-US" dirty="0" err="1" smtClean="0"/>
              <a:t>onderzoek</a:t>
            </a:r>
            <a:endParaRPr lang="en-US" dirty="0" smtClean="0"/>
          </a:p>
          <a:p>
            <a:pPr lvl="1"/>
            <a:r>
              <a:rPr lang="en-US" dirty="0" smtClean="0"/>
              <a:t>Mind over Matter </a:t>
            </a:r>
          </a:p>
          <a:p>
            <a:pPr lvl="1"/>
            <a:r>
              <a:rPr lang="en-US" dirty="0" err="1" smtClean="0"/>
              <a:t>Retrocausaliteit</a:t>
            </a:r>
            <a:endParaRPr lang="en-US" dirty="0" smtClean="0"/>
          </a:p>
          <a:p>
            <a:pPr lvl="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Neuropsychologisch</a:t>
            </a:r>
            <a:r>
              <a:rPr lang="en-US" dirty="0" smtClean="0"/>
              <a:t> </a:t>
            </a:r>
            <a:r>
              <a:rPr lang="en-US" dirty="0" err="1" smtClean="0"/>
              <a:t>Onderzoek</a:t>
            </a:r>
            <a:endParaRPr lang="en-US" dirty="0"/>
          </a:p>
        </p:txBody>
      </p:sp>
      <p:sp>
        <p:nvSpPr>
          <p:cNvPr id="3" name="Content Placeholder 2"/>
          <p:cNvSpPr>
            <a:spLocks noGrp="1"/>
          </p:cNvSpPr>
          <p:nvPr>
            <p:ph idx="1"/>
          </p:nvPr>
        </p:nvSpPr>
        <p:spPr/>
        <p:txBody>
          <a:bodyPr>
            <a:normAutofit fontScale="92500"/>
          </a:bodyPr>
          <a:lstStyle/>
          <a:p>
            <a:r>
              <a:rPr lang="en-US" dirty="0" smtClean="0"/>
              <a:t>Benjamin </a:t>
            </a:r>
            <a:r>
              <a:rPr lang="en-US" dirty="0" err="1" smtClean="0"/>
              <a:t>Libet</a:t>
            </a:r>
            <a:r>
              <a:rPr lang="en-US" dirty="0" smtClean="0"/>
              <a:t> (org in 1982)</a:t>
            </a:r>
          </a:p>
          <a:p>
            <a:pPr lvl="1"/>
            <a:r>
              <a:rPr lang="en-US" dirty="0" smtClean="0"/>
              <a:t>Do we have free will? (1999) Journal of Consciousness studies, 6, 8-9.pp 46-57)</a:t>
            </a:r>
          </a:p>
          <a:p>
            <a:r>
              <a:rPr lang="en-US" dirty="0" smtClean="0"/>
              <a:t>Experiment in lab. </a:t>
            </a:r>
            <a:endParaRPr lang="en-US" dirty="0" smtClean="0"/>
          </a:p>
          <a:p>
            <a:pPr lvl="1"/>
            <a:r>
              <a:rPr lang="en-US" dirty="0" err="1" smtClean="0"/>
              <a:t>Methode</a:t>
            </a:r>
            <a:r>
              <a:rPr lang="en-US" dirty="0" smtClean="0"/>
              <a:t>:</a:t>
            </a:r>
          </a:p>
          <a:p>
            <a:pPr lvl="2"/>
            <a:r>
              <a:rPr lang="en-US" dirty="0" err="1" smtClean="0"/>
              <a:t>Buig</a:t>
            </a:r>
            <a:r>
              <a:rPr lang="en-US" dirty="0" smtClean="0"/>
              <a:t> </a:t>
            </a:r>
            <a:r>
              <a:rPr lang="en-US" dirty="0" err="1" smtClean="0"/>
              <a:t>vinger</a:t>
            </a:r>
            <a:r>
              <a:rPr lang="en-US" dirty="0" smtClean="0"/>
              <a:t> </a:t>
            </a:r>
            <a:r>
              <a:rPr lang="en-US" dirty="0" err="1" smtClean="0"/>
              <a:t>wanneer</a:t>
            </a:r>
            <a:r>
              <a:rPr lang="en-US" dirty="0" smtClean="0"/>
              <a:t> je </a:t>
            </a:r>
            <a:r>
              <a:rPr lang="en-US" dirty="0" err="1" smtClean="0"/>
              <a:t>maar</a:t>
            </a:r>
            <a:r>
              <a:rPr lang="en-US" dirty="0" smtClean="0"/>
              <a:t> wilt.</a:t>
            </a:r>
          </a:p>
          <a:p>
            <a:pPr lvl="2"/>
            <a:r>
              <a:rPr lang="en-US" dirty="0" smtClean="0"/>
              <a:t>Meet de </a:t>
            </a:r>
            <a:r>
              <a:rPr lang="en-US" dirty="0" err="1" smtClean="0"/>
              <a:t>tijdstippen</a:t>
            </a:r>
            <a:endParaRPr lang="en-US" dirty="0" smtClean="0"/>
          </a:p>
          <a:p>
            <a:pPr lvl="3"/>
            <a:r>
              <a:rPr lang="en-US" dirty="0" smtClean="0"/>
              <a:t>Van het </a:t>
            </a:r>
            <a:r>
              <a:rPr lang="en-US" dirty="0" err="1" smtClean="0"/>
              <a:t>vrije</a:t>
            </a:r>
            <a:r>
              <a:rPr lang="en-US" dirty="0" smtClean="0"/>
              <a:t> </a:t>
            </a:r>
            <a:r>
              <a:rPr lang="en-US" dirty="0" err="1" smtClean="0"/>
              <a:t>wilsbesluit</a:t>
            </a:r>
            <a:endParaRPr lang="en-US" dirty="0" smtClean="0"/>
          </a:p>
          <a:p>
            <a:pPr lvl="3"/>
            <a:r>
              <a:rPr lang="en-US" dirty="0" smtClean="0"/>
              <a:t>Van de </a:t>
            </a:r>
            <a:r>
              <a:rPr lang="en-US" dirty="0" err="1" smtClean="0"/>
              <a:t>uitvoering</a:t>
            </a:r>
            <a:r>
              <a:rPr lang="en-US" dirty="0" smtClean="0"/>
              <a:t> van het </a:t>
            </a:r>
            <a:r>
              <a:rPr lang="en-US" dirty="0" err="1" smtClean="0"/>
              <a:t>besluit</a:t>
            </a:r>
            <a:endParaRPr lang="en-US" dirty="0" smtClean="0"/>
          </a:p>
          <a:p>
            <a:pPr lvl="2"/>
            <a:r>
              <a:rPr lang="en-US" dirty="0" err="1" smtClean="0"/>
              <a:t>Wat</a:t>
            </a:r>
            <a:r>
              <a:rPr lang="en-US" dirty="0" smtClean="0"/>
              <a:t> </a:t>
            </a:r>
            <a:r>
              <a:rPr lang="en-US" dirty="0" err="1" smtClean="0"/>
              <a:t>gebeurt</a:t>
            </a:r>
            <a:r>
              <a:rPr lang="en-US" dirty="0" smtClean="0"/>
              <a:t> </a:t>
            </a:r>
            <a:r>
              <a:rPr lang="en-US" dirty="0" err="1" smtClean="0"/>
              <a:t>er</a:t>
            </a:r>
            <a:r>
              <a:rPr lang="en-US" dirty="0" smtClean="0"/>
              <a:t> </a:t>
            </a:r>
            <a:r>
              <a:rPr lang="en-US" dirty="0" err="1" smtClean="0"/>
              <a:t>dan</a:t>
            </a:r>
            <a:r>
              <a:rPr lang="en-US" dirty="0" smtClean="0"/>
              <a:t> in de </a:t>
            </a:r>
            <a:r>
              <a:rPr lang="en-US" dirty="0" err="1" smtClean="0"/>
              <a:t>hersenen</a:t>
            </a:r>
            <a:r>
              <a:rPr lang="en-US" dirty="0" smtClean="0"/>
              <a:t>? (neural correlate)</a:t>
            </a:r>
          </a:p>
          <a:p>
            <a:pPr lvl="2"/>
            <a:endParaRPr lang="en-US" dirty="0" smtClean="0"/>
          </a:p>
        </p:txBody>
      </p:sp>
      <p:pic>
        <p:nvPicPr>
          <p:cNvPr id="4" name="Picture 3" descr="EEG net with sensors.jpeg"/>
          <p:cNvPicPr>
            <a:picLocks noChangeAspect="1"/>
          </p:cNvPicPr>
          <p:nvPr/>
        </p:nvPicPr>
        <p:blipFill>
          <a:blip r:embed="rId2"/>
          <a:stretch>
            <a:fillRect/>
          </a:stretch>
        </p:blipFill>
        <p:spPr>
          <a:xfrm>
            <a:off x="6553200" y="3352800"/>
            <a:ext cx="1358900" cy="202204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3 tijden</a:t>
            </a:r>
            <a:endParaRPr lang="nl-NL" dirty="0"/>
          </a:p>
        </p:txBody>
      </p:sp>
      <p:pic>
        <p:nvPicPr>
          <p:cNvPr id="4" name="Content Placeholder 3" descr="File:B.Libet.experiment.gif"/>
          <p:cNvPicPr>
            <a:picLocks noGrp="1" noChangeAspect="1"/>
          </p:cNvPicPr>
          <p:nvPr>
            <p:ph idx="1"/>
          </p:nvPr>
        </p:nvPicPr>
        <p:blipFill>
          <a:blip r:embed="rId3"/>
          <a:srcRect t="-13653" b="-13653"/>
          <a:stretch>
            <a:fillRect/>
          </a:stretch>
        </p:blipFill>
        <p:spPr>
          <a:xfrm>
            <a:off x="838200" y="1600200"/>
            <a:ext cx="7391400" cy="4525963"/>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nl-NL" dirty="0" err="1" smtClean="0"/>
              <a:t>e</a:t>
            </a:r>
            <a:r>
              <a:rPr lang="nl-NL" dirty="0" smtClean="0"/>
              <a:t> klok</a:t>
            </a:r>
            <a:endParaRPr lang="nl-NL" dirty="0"/>
          </a:p>
        </p:txBody>
      </p:sp>
      <p:pic>
        <p:nvPicPr>
          <p:cNvPr id="4" name="Content Placeholder 3" descr="clock.tiff"/>
          <p:cNvPicPr>
            <a:picLocks noGrp="1" noChangeAspect="1"/>
          </p:cNvPicPr>
          <p:nvPr>
            <p:ph idx="1"/>
          </p:nvPr>
        </p:nvPicPr>
        <p:blipFill>
          <a:blip r:embed="rId2"/>
          <a:srcRect l="-26408" r="-26408"/>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6" name="Group 25"/>
          <p:cNvGrpSpPr/>
          <p:nvPr/>
        </p:nvGrpSpPr>
        <p:grpSpPr>
          <a:xfrm>
            <a:off x="1219200" y="2895600"/>
            <a:ext cx="6629400" cy="2235200"/>
            <a:chOff x="1219200" y="2895600"/>
            <a:chExt cx="6629400" cy="2235200"/>
          </a:xfrm>
        </p:grpSpPr>
        <p:pic>
          <p:nvPicPr>
            <p:cNvPr id="12" name="Picture 11"/>
            <p:cNvPicPr>
              <a:picLocks noChangeAspect="1"/>
            </p:cNvPicPr>
            <p:nvPr/>
          </p:nvPicPr>
          <p:blipFill>
            <a:blip r:embed="rId3"/>
            <a:stretch>
              <a:fillRect/>
            </a:stretch>
          </p:blipFill>
          <p:spPr>
            <a:xfrm>
              <a:off x="1219200" y="2895600"/>
              <a:ext cx="6629400" cy="2235200"/>
            </a:xfrm>
            <a:prstGeom prst="rect">
              <a:avLst/>
            </a:prstGeom>
            <a:ln>
              <a:solidFill>
                <a:srgbClr val="4F81BD"/>
              </a:solidFill>
            </a:ln>
          </p:spPr>
        </p:pic>
        <p:sp>
          <p:nvSpPr>
            <p:cNvPr id="25" name="TextBox 24"/>
            <p:cNvSpPr txBox="1"/>
            <p:nvPr/>
          </p:nvSpPr>
          <p:spPr>
            <a:xfrm>
              <a:off x="1219200" y="2895600"/>
              <a:ext cx="2679765" cy="523220"/>
            </a:xfrm>
            <a:prstGeom prst="rect">
              <a:avLst/>
            </a:prstGeom>
            <a:noFill/>
          </p:spPr>
          <p:txBody>
            <a:bodyPr wrap="none" rtlCol="0">
              <a:spAutoFit/>
            </a:bodyPr>
            <a:lstStyle/>
            <a:p>
              <a:r>
                <a:rPr lang="nl-NL" sz="2800" dirty="0" smtClean="0">
                  <a:solidFill>
                    <a:srgbClr val="31859C"/>
                  </a:solidFill>
                </a:rPr>
                <a:t>Hersensignalen</a:t>
              </a:r>
              <a:endParaRPr lang="nl-NL" sz="2800" dirty="0">
                <a:solidFill>
                  <a:srgbClr val="31859C"/>
                </a:solidFill>
              </a:endParaRPr>
            </a:p>
          </p:txBody>
        </p:sp>
      </p:grpSp>
      <p:sp>
        <p:nvSpPr>
          <p:cNvPr id="2" name="Title 1"/>
          <p:cNvSpPr>
            <a:spLocks noGrp="1"/>
          </p:cNvSpPr>
          <p:nvPr>
            <p:ph type="title"/>
          </p:nvPr>
        </p:nvSpPr>
        <p:spPr/>
        <p:txBody>
          <a:bodyPr/>
          <a:lstStyle/>
          <a:p>
            <a:r>
              <a:rPr lang="nl-NL" dirty="0" err="1" smtClean="0"/>
              <a:t>Libet’s</a:t>
            </a:r>
            <a:r>
              <a:rPr lang="nl-NL" dirty="0" smtClean="0"/>
              <a:t> </a:t>
            </a:r>
            <a:r>
              <a:rPr lang="nl-NL" dirty="0" err="1" smtClean="0"/>
              <a:t>results</a:t>
            </a:r>
            <a:endParaRPr lang="nl-NL" dirty="0"/>
          </a:p>
        </p:txBody>
      </p:sp>
      <p:grpSp>
        <p:nvGrpSpPr>
          <p:cNvPr id="16" name="Group 15"/>
          <p:cNvGrpSpPr/>
          <p:nvPr/>
        </p:nvGrpSpPr>
        <p:grpSpPr>
          <a:xfrm>
            <a:off x="5562600" y="5182394"/>
            <a:ext cx="1175472" cy="979626"/>
            <a:chOff x="5562600" y="5182394"/>
            <a:chExt cx="1175472" cy="979626"/>
          </a:xfrm>
        </p:grpSpPr>
        <p:cxnSp>
          <p:nvCxnSpPr>
            <p:cNvPr id="14" name="Straight Arrow Connector 13"/>
            <p:cNvCxnSpPr/>
            <p:nvPr/>
          </p:nvCxnSpPr>
          <p:spPr>
            <a:xfrm rot="5400000" flipH="1" flipV="1">
              <a:off x="5832802" y="5444798"/>
              <a:ext cx="526396"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562600" y="5638800"/>
              <a:ext cx="1175472" cy="523220"/>
            </a:xfrm>
            <a:prstGeom prst="rect">
              <a:avLst/>
            </a:prstGeom>
            <a:noFill/>
          </p:spPr>
          <p:txBody>
            <a:bodyPr wrap="none" rtlCol="0">
              <a:spAutoFit/>
            </a:bodyPr>
            <a:lstStyle/>
            <a:p>
              <a:r>
                <a:rPr lang="nl-NL" sz="2800" dirty="0" smtClean="0">
                  <a:solidFill>
                    <a:srgbClr val="31859C"/>
                  </a:solidFill>
                </a:rPr>
                <a:t>vinger</a:t>
              </a:r>
              <a:endParaRPr lang="nl-NL" sz="2800" dirty="0">
                <a:solidFill>
                  <a:srgbClr val="31859C"/>
                </a:solidFill>
              </a:endParaRPr>
            </a:p>
          </p:txBody>
        </p:sp>
      </p:grpSp>
      <p:grpSp>
        <p:nvGrpSpPr>
          <p:cNvPr id="18" name="Group 17"/>
          <p:cNvGrpSpPr/>
          <p:nvPr/>
        </p:nvGrpSpPr>
        <p:grpSpPr>
          <a:xfrm>
            <a:off x="4495800" y="5192574"/>
            <a:ext cx="813043" cy="979626"/>
            <a:chOff x="5562600" y="5182394"/>
            <a:chExt cx="813043" cy="979626"/>
          </a:xfrm>
        </p:grpSpPr>
        <p:cxnSp>
          <p:nvCxnSpPr>
            <p:cNvPr id="19" name="Straight Arrow Connector 18"/>
            <p:cNvCxnSpPr/>
            <p:nvPr/>
          </p:nvCxnSpPr>
          <p:spPr>
            <a:xfrm rot="5400000" flipH="1" flipV="1">
              <a:off x="5832802" y="5444798"/>
              <a:ext cx="526396"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62600" y="5638800"/>
              <a:ext cx="813043" cy="523220"/>
            </a:xfrm>
            <a:prstGeom prst="rect">
              <a:avLst/>
            </a:prstGeom>
            <a:noFill/>
          </p:spPr>
          <p:txBody>
            <a:bodyPr wrap="none" rtlCol="0">
              <a:spAutoFit/>
            </a:bodyPr>
            <a:lstStyle/>
            <a:p>
              <a:r>
                <a:rPr lang="nl-NL" sz="2800" dirty="0" smtClean="0">
                  <a:solidFill>
                    <a:srgbClr val="31859C"/>
                  </a:solidFill>
                </a:rPr>
                <a:t>WIL</a:t>
              </a:r>
              <a:endParaRPr lang="nl-NL" sz="2800" dirty="0">
                <a:solidFill>
                  <a:srgbClr val="31859C"/>
                </a:solidFill>
              </a:endParaRPr>
            </a:p>
          </p:txBody>
        </p:sp>
      </p:grpSp>
      <p:grpSp>
        <p:nvGrpSpPr>
          <p:cNvPr id="24" name="Group 23"/>
          <p:cNvGrpSpPr/>
          <p:nvPr/>
        </p:nvGrpSpPr>
        <p:grpSpPr>
          <a:xfrm>
            <a:off x="1219200" y="4800600"/>
            <a:ext cx="7467600" cy="1336695"/>
            <a:chOff x="1219200" y="4800600"/>
            <a:chExt cx="7467600" cy="1336695"/>
          </a:xfrm>
        </p:grpSpPr>
        <p:grpSp>
          <p:nvGrpSpPr>
            <p:cNvPr id="17" name="Group 16"/>
            <p:cNvGrpSpPr/>
            <p:nvPr/>
          </p:nvGrpSpPr>
          <p:grpSpPr>
            <a:xfrm>
              <a:off x="1219200" y="5181600"/>
              <a:ext cx="7467600" cy="955695"/>
              <a:chOff x="1219200" y="5181600"/>
              <a:chExt cx="7467600" cy="955695"/>
            </a:xfrm>
          </p:grpSpPr>
          <p:cxnSp>
            <p:nvCxnSpPr>
              <p:cNvPr id="8" name="Straight Connector 7"/>
              <p:cNvCxnSpPr/>
              <p:nvPr/>
            </p:nvCxnSpPr>
            <p:spPr>
              <a:xfrm>
                <a:off x="1219200" y="5181600"/>
                <a:ext cx="6934200" cy="1588"/>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89800" y="5183188"/>
                <a:ext cx="1397000" cy="954107"/>
              </a:xfrm>
              <a:prstGeom prst="rect">
                <a:avLst/>
              </a:prstGeom>
              <a:noFill/>
              <a:ln>
                <a:solidFill>
                  <a:srgbClr val="4F81BD"/>
                </a:solidFill>
              </a:ln>
            </p:spPr>
            <p:txBody>
              <a:bodyPr wrap="square" rtlCol="0">
                <a:spAutoFit/>
              </a:bodyPr>
              <a:lstStyle/>
              <a:p>
                <a:r>
                  <a:rPr lang="en-US" sz="2800" dirty="0" smtClean="0">
                    <a:solidFill>
                      <a:schemeClr val="accent5">
                        <a:lumMod val="75000"/>
                      </a:schemeClr>
                    </a:solidFill>
                  </a:rPr>
                  <a:t>T</a:t>
                </a:r>
                <a:r>
                  <a:rPr lang="nl-NL" sz="2800" dirty="0" err="1" smtClean="0">
                    <a:solidFill>
                      <a:schemeClr val="accent5">
                        <a:lumMod val="75000"/>
                      </a:schemeClr>
                    </a:solidFill>
                  </a:rPr>
                  <a:t>ijd</a:t>
                </a:r>
                <a:r>
                  <a:rPr lang="nl-NL" sz="2800" dirty="0" smtClean="0">
                    <a:solidFill>
                      <a:schemeClr val="accent5">
                        <a:lumMod val="75000"/>
                      </a:schemeClr>
                    </a:solidFill>
                  </a:rPr>
                  <a:t> (</a:t>
                </a:r>
                <a:r>
                  <a:rPr lang="nl-NL" sz="2800" dirty="0" err="1" smtClean="0">
                    <a:solidFill>
                      <a:schemeClr val="accent5">
                        <a:lumMod val="75000"/>
                      </a:schemeClr>
                    </a:solidFill>
                  </a:rPr>
                  <a:t>ms</a:t>
                </a:r>
                <a:r>
                  <a:rPr lang="nl-NL" sz="2800" dirty="0" smtClean="0">
                    <a:solidFill>
                      <a:schemeClr val="accent5">
                        <a:lumMod val="75000"/>
                      </a:schemeClr>
                    </a:solidFill>
                  </a:rPr>
                  <a:t>)</a:t>
                </a:r>
                <a:endParaRPr lang="nl-NL" sz="2800" dirty="0">
                  <a:solidFill>
                    <a:schemeClr val="accent5">
                      <a:lumMod val="75000"/>
                    </a:schemeClr>
                  </a:solidFill>
                </a:endParaRPr>
              </a:p>
            </p:txBody>
          </p:sp>
          <p:cxnSp>
            <p:nvCxnSpPr>
              <p:cNvPr id="11" name="Straight Arrow Connector 10"/>
              <p:cNvCxnSpPr/>
              <p:nvPr/>
            </p:nvCxnSpPr>
            <p:spPr>
              <a:xfrm>
                <a:off x="7543800" y="5706408"/>
                <a:ext cx="762000"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5935356" y="4800600"/>
              <a:ext cx="313044" cy="369332"/>
            </a:xfrm>
            <a:prstGeom prst="rect">
              <a:avLst/>
            </a:prstGeom>
            <a:noFill/>
          </p:spPr>
          <p:txBody>
            <a:bodyPr wrap="none" rtlCol="0">
              <a:spAutoFit/>
            </a:bodyPr>
            <a:lstStyle/>
            <a:p>
              <a:r>
                <a:rPr lang="nl-NL" dirty="0" smtClean="0">
                  <a:solidFill>
                    <a:srgbClr val="31859C"/>
                  </a:solidFill>
                </a:rPr>
                <a:t>0</a:t>
              </a:r>
              <a:endParaRPr lang="nl-NL" dirty="0">
                <a:solidFill>
                  <a:srgbClr val="31859C"/>
                </a:solidFill>
              </a:endParaRPr>
            </a:p>
          </p:txBody>
        </p:sp>
        <p:sp>
          <p:nvSpPr>
            <p:cNvPr id="22" name="TextBox 21"/>
            <p:cNvSpPr txBox="1"/>
            <p:nvPr/>
          </p:nvSpPr>
          <p:spPr>
            <a:xfrm>
              <a:off x="4648200" y="4800600"/>
              <a:ext cx="646669" cy="369332"/>
            </a:xfrm>
            <a:prstGeom prst="rect">
              <a:avLst/>
            </a:prstGeom>
            <a:noFill/>
          </p:spPr>
          <p:txBody>
            <a:bodyPr wrap="square" rtlCol="0">
              <a:spAutoFit/>
            </a:bodyPr>
            <a:lstStyle/>
            <a:p>
              <a:r>
                <a:rPr lang="nl-NL" dirty="0" smtClean="0">
                  <a:solidFill>
                    <a:srgbClr val="31859C"/>
                  </a:solidFill>
                </a:rPr>
                <a:t>-300</a:t>
              </a:r>
              <a:endParaRPr lang="nl-NL" dirty="0">
                <a:solidFill>
                  <a:srgbClr val="31859C"/>
                </a:solidFill>
              </a:endParaRPr>
            </a:p>
          </p:txBody>
        </p:sp>
        <p:sp>
          <p:nvSpPr>
            <p:cNvPr id="23" name="TextBox 22"/>
            <p:cNvSpPr txBox="1"/>
            <p:nvPr/>
          </p:nvSpPr>
          <p:spPr>
            <a:xfrm>
              <a:off x="2438400" y="4823242"/>
              <a:ext cx="775047" cy="369332"/>
            </a:xfrm>
            <a:prstGeom prst="rect">
              <a:avLst/>
            </a:prstGeom>
            <a:noFill/>
          </p:spPr>
          <p:txBody>
            <a:bodyPr wrap="square" rtlCol="0">
              <a:spAutoFit/>
            </a:bodyPr>
            <a:lstStyle/>
            <a:p>
              <a:r>
                <a:rPr lang="nl-NL" dirty="0" smtClean="0">
                  <a:solidFill>
                    <a:srgbClr val="31859C"/>
                  </a:solidFill>
                </a:rPr>
                <a:t>-1000</a:t>
              </a:r>
              <a:endParaRPr lang="nl-NL" dirty="0">
                <a:solidFill>
                  <a:srgbClr val="31859C"/>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accel="50000" decel="5000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0" fill="hold"/>
                                        <p:tgtEl>
                                          <p:spTgt spid="26"/>
                                        </p:tgtEl>
                                        <p:attrNameLst>
                                          <p:attrName>ppt_x</p:attrName>
                                        </p:attrNameLst>
                                      </p:cBhvr>
                                      <p:tavLst>
                                        <p:tav tm="0">
                                          <p:val>
                                            <p:strVal val="0-#ppt_w/2"/>
                                          </p:val>
                                        </p:tav>
                                        <p:tav tm="100000">
                                          <p:val>
                                            <p:strVal val="#ppt_x"/>
                                          </p:val>
                                        </p:tav>
                                      </p:tavLst>
                                    </p:anim>
                                    <p:anim calcmode="lin" valueType="num">
                                      <p:cBhvr additive="base">
                                        <p:cTn id="23"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door neuroscience</a:t>
            </a:r>
            <a:endParaRPr lang="en-US" dirty="0"/>
          </a:p>
        </p:txBody>
      </p:sp>
      <p:sp>
        <p:nvSpPr>
          <p:cNvPr id="3" name="Content Placeholder 2"/>
          <p:cNvSpPr>
            <a:spLocks noGrp="1"/>
          </p:cNvSpPr>
          <p:nvPr>
            <p:ph idx="1"/>
          </p:nvPr>
        </p:nvSpPr>
        <p:spPr>
          <a:xfrm>
            <a:off x="457200" y="1951037"/>
            <a:ext cx="7924800" cy="4525963"/>
          </a:xfrm>
        </p:spPr>
        <p:txBody>
          <a:bodyPr/>
          <a:lstStyle/>
          <a:p>
            <a:endParaRPr lang="en-US" dirty="0" smtClean="0"/>
          </a:p>
          <a:p>
            <a:r>
              <a:rPr lang="en-US" dirty="0" smtClean="0"/>
              <a:t>De </a:t>
            </a:r>
            <a:r>
              <a:rPr lang="en-US" dirty="0" err="1" smtClean="0"/>
              <a:t>ervaring</a:t>
            </a:r>
            <a:r>
              <a:rPr lang="en-US" dirty="0" smtClean="0"/>
              <a:t> van </a:t>
            </a:r>
            <a:r>
              <a:rPr lang="en-US" dirty="0" err="1" smtClean="0"/>
              <a:t>vrije</a:t>
            </a:r>
            <a:r>
              <a:rPr lang="en-US" dirty="0" smtClean="0"/>
              <a:t> </a:t>
            </a:r>
            <a:r>
              <a:rPr lang="en-US" dirty="0" err="1" smtClean="0"/>
              <a:t>wil</a:t>
            </a:r>
            <a:r>
              <a:rPr lang="en-US" dirty="0" smtClean="0"/>
              <a:t> </a:t>
            </a:r>
            <a:r>
              <a:rPr lang="en-US" dirty="0" err="1" smtClean="0"/>
              <a:t>loopt</a:t>
            </a:r>
            <a:r>
              <a:rPr lang="en-US" dirty="0" smtClean="0"/>
              <a:t> </a:t>
            </a:r>
            <a:r>
              <a:rPr lang="en-US" dirty="0" err="1" smtClean="0"/>
              <a:t>achter</a:t>
            </a:r>
            <a:r>
              <a:rPr lang="en-US" dirty="0" smtClean="0"/>
              <a:t> </a:t>
            </a:r>
            <a:r>
              <a:rPr lang="en-US" dirty="0" err="1" smtClean="0"/>
              <a:t>bij</a:t>
            </a:r>
            <a:r>
              <a:rPr lang="en-US" dirty="0" smtClean="0"/>
              <a:t> de </a:t>
            </a:r>
            <a:r>
              <a:rPr lang="en-US" dirty="0" err="1" smtClean="0"/>
              <a:t>hersenprocessen</a:t>
            </a:r>
            <a:endParaRPr lang="en-US" dirty="0" smtClean="0"/>
          </a:p>
          <a:p>
            <a:endParaRPr lang="en-US" dirty="0" smtClean="0"/>
          </a:p>
          <a:p>
            <a:r>
              <a:rPr lang="en-US" dirty="0" smtClean="0"/>
              <a:t>Ergo de </a:t>
            </a:r>
            <a:r>
              <a:rPr lang="en-US" dirty="0" err="1" smtClean="0"/>
              <a:t>hersenen</a:t>
            </a:r>
            <a:r>
              <a:rPr lang="en-US" dirty="0" smtClean="0"/>
              <a:t> </a:t>
            </a:r>
            <a:r>
              <a:rPr lang="en-US" dirty="0" err="1" smtClean="0"/>
              <a:t>besluiten</a:t>
            </a:r>
            <a:r>
              <a:rPr lang="en-US" dirty="0" smtClean="0"/>
              <a:t> en we </a:t>
            </a:r>
            <a:r>
              <a:rPr lang="en-US" dirty="0" err="1" smtClean="0"/>
              <a:t>zijn</a:t>
            </a:r>
            <a:r>
              <a:rPr lang="en-US" dirty="0" smtClean="0"/>
              <a:t> </a:t>
            </a:r>
            <a:r>
              <a:rPr lang="en-US" dirty="0" err="1" smtClean="0"/>
              <a:t>machteloze</a:t>
            </a:r>
            <a:r>
              <a:rPr lang="en-US" dirty="0" smtClean="0"/>
              <a:t> </a:t>
            </a:r>
            <a:r>
              <a:rPr lang="en-US" dirty="0" err="1" smtClean="0"/>
              <a:t>toekijker</a:t>
            </a:r>
            <a:r>
              <a:rPr lang="en-US" dirty="0" smtClean="0"/>
              <a:t> (en </a:t>
            </a:r>
            <a:r>
              <a:rPr lang="en-US" dirty="0" err="1" smtClean="0"/>
              <a:t>laten</a:t>
            </a:r>
            <a:r>
              <a:rPr lang="en-US" dirty="0" smtClean="0"/>
              <a:t> </a:t>
            </a:r>
            <a:r>
              <a:rPr lang="en-US" dirty="0" err="1" smtClean="0"/>
              <a:t>ons</a:t>
            </a:r>
            <a:r>
              <a:rPr lang="en-US" dirty="0" smtClean="0"/>
              <a:t> </a:t>
            </a:r>
            <a:r>
              <a:rPr lang="en-US" dirty="0" err="1" smtClean="0"/>
              <a:t>bedotten</a:t>
            </a:r>
            <a:r>
              <a:rPr lang="en-US" dirty="0" smtClean="0"/>
              <a:t> door </a:t>
            </a:r>
            <a:r>
              <a:rPr lang="en-US" dirty="0" err="1" smtClean="0"/>
              <a:t>een</a:t>
            </a:r>
            <a:r>
              <a:rPr lang="en-US" dirty="0" smtClean="0"/>
              <a:t> </a:t>
            </a:r>
            <a:r>
              <a:rPr lang="en-US" dirty="0" err="1" smtClean="0"/>
              <a:t>gevoel</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5339</TotalTime>
  <Words>1163</Words>
  <Application>Microsoft Macintosh PowerPoint</Application>
  <PresentationFormat>On-screen Show (4:3)</PresentationFormat>
  <Paragraphs>186</Paragraphs>
  <Slides>32</Slides>
  <Notes>6</Notes>
  <HiddenSlides>0</HiddenSlides>
  <MMClips>3</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Picture</vt:lpstr>
      <vt:lpstr>Parapsychologie als Experimentele Filosofie</vt:lpstr>
      <vt:lpstr>Filosofie</vt:lpstr>
      <vt:lpstr>Filosofie zonder data?</vt:lpstr>
      <vt:lpstr>Vrije wil (de empirie)</vt:lpstr>
      <vt:lpstr>Neuropsychologisch Onderzoek</vt:lpstr>
      <vt:lpstr>3 tijden</vt:lpstr>
      <vt:lpstr>De klok</vt:lpstr>
      <vt:lpstr>Libet’s results</vt:lpstr>
      <vt:lpstr>Interpretatie door neuroscience</vt:lpstr>
      <vt:lpstr>Kritiek op interpretatie</vt:lpstr>
      <vt:lpstr>Libet’s eigen interpretatie</vt:lpstr>
      <vt:lpstr>Maar nu de parapsychologie</vt:lpstr>
      <vt:lpstr>Methodes</vt:lpstr>
      <vt:lpstr>RNG scoreverdeling: controles</vt:lpstr>
      <vt:lpstr>Experimentele verdeling</vt:lpstr>
      <vt:lpstr>Kritiek op RNG experimenten</vt:lpstr>
      <vt:lpstr>Conclusie PK experimenten</vt:lpstr>
      <vt:lpstr>Retro-PK Procedure</vt:lpstr>
      <vt:lpstr>Resultaten rPK</vt:lpstr>
      <vt:lpstr>Interpretatie rPK</vt:lpstr>
      <vt:lpstr>Alle psi is retro!</vt:lpstr>
      <vt:lpstr>Presentiment</vt:lpstr>
      <vt:lpstr>Wat ze niet toonden</vt:lpstr>
      <vt:lpstr>Animal Fear Study (1999)</vt:lpstr>
      <vt:lpstr>Published Results</vt:lpstr>
      <vt:lpstr>Results re-analysis raw data</vt:lpstr>
      <vt:lpstr>Presentiment variables</vt:lpstr>
      <vt:lpstr>Presentiment Meta-analysis</vt:lpstr>
      <vt:lpstr>Retro en het vrije wil probleem</vt:lpstr>
      <vt:lpstr>Hoe is het met de hoofdpijn?</vt:lpstr>
      <vt:lpstr>Conclusie</vt:lpstr>
      <vt:lpstr>Vragen?</vt:lpstr>
    </vt:vector>
  </TitlesOfParts>
  <Company>uva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Parapsychologie als Experimentele Filosofie</dc:title>
  <dc:creator>Dick Bierman</dc:creator>
  <cp:lastModifiedBy>Dick Bierman</cp:lastModifiedBy>
  <cp:revision>40</cp:revision>
  <dcterms:created xsi:type="dcterms:W3CDTF">2012-05-10T16:30:30Z</dcterms:created>
  <dcterms:modified xsi:type="dcterms:W3CDTF">2012-05-11T12:00:16Z</dcterms:modified>
</cp:coreProperties>
</file>