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69" r:id="rId3"/>
    <p:sldId id="271" r:id="rId4"/>
    <p:sldId id="270" r:id="rId5"/>
    <p:sldId id="278" r:id="rId6"/>
    <p:sldId id="279" r:id="rId7"/>
    <p:sldId id="277" r:id="rId8"/>
    <p:sldId id="272" r:id="rId9"/>
    <p:sldId id="273" r:id="rId10"/>
    <p:sldId id="280" r:id="rId11"/>
    <p:sldId id="274" r:id="rId12"/>
    <p:sldId id="275" r:id="rId13"/>
    <p:sldId id="276" r:id="rId14"/>
    <p:sldId id="258" r:id="rId15"/>
    <p:sldId id="259" r:id="rId16"/>
    <p:sldId id="260" r:id="rId17"/>
    <p:sldId id="284" r:id="rId18"/>
    <p:sldId id="261" r:id="rId19"/>
    <p:sldId id="262" r:id="rId20"/>
    <p:sldId id="282" r:id="rId21"/>
    <p:sldId id="283"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120"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928366-B53D-49EE-A02B-75F2BA641658}" type="datetimeFigureOut">
              <a:rPr lang="nl-NL" smtClean="0"/>
              <a:t>25-5-2013</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2DFB5-2E30-47A2-BA55-56BDDD1A1DC8}" type="slidenum">
              <a:rPr lang="nl-NL" smtClean="0"/>
              <a:t>‹#›</a:t>
            </a:fld>
            <a:endParaRPr lang="nl-NL"/>
          </a:p>
        </p:txBody>
      </p:sp>
    </p:spTree>
    <p:extLst>
      <p:ext uri="{BB962C8B-B14F-4D97-AF65-F5344CB8AC3E}">
        <p14:creationId xmlns:p14="http://schemas.microsoft.com/office/powerpoint/2010/main" val="364648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1</a:t>
            </a:fld>
            <a:endParaRPr lang="nl-NL"/>
          </a:p>
        </p:txBody>
      </p:sp>
    </p:spTree>
    <p:extLst>
      <p:ext uri="{BB962C8B-B14F-4D97-AF65-F5344CB8AC3E}">
        <p14:creationId xmlns:p14="http://schemas.microsoft.com/office/powerpoint/2010/main" val="2688252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13</a:t>
            </a:fld>
            <a:endParaRPr lang="nl-NL"/>
          </a:p>
        </p:txBody>
      </p:sp>
    </p:spTree>
    <p:extLst>
      <p:ext uri="{BB962C8B-B14F-4D97-AF65-F5344CB8AC3E}">
        <p14:creationId xmlns:p14="http://schemas.microsoft.com/office/powerpoint/2010/main" val="2981849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2</a:t>
            </a:fld>
            <a:endParaRPr lang="nl-NL"/>
          </a:p>
        </p:txBody>
      </p:sp>
    </p:spTree>
    <p:extLst>
      <p:ext uri="{BB962C8B-B14F-4D97-AF65-F5344CB8AC3E}">
        <p14:creationId xmlns:p14="http://schemas.microsoft.com/office/powerpoint/2010/main" val="108052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3</a:t>
            </a:fld>
            <a:endParaRPr lang="nl-NL"/>
          </a:p>
        </p:txBody>
      </p:sp>
    </p:spTree>
    <p:extLst>
      <p:ext uri="{BB962C8B-B14F-4D97-AF65-F5344CB8AC3E}">
        <p14:creationId xmlns:p14="http://schemas.microsoft.com/office/powerpoint/2010/main" val="489028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7</a:t>
            </a:fld>
            <a:endParaRPr lang="nl-NL"/>
          </a:p>
        </p:txBody>
      </p:sp>
    </p:spTree>
    <p:extLst>
      <p:ext uri="{BB962C8B-B14F-4D97-AF65-F5344CB8AC3E}">
        <p14:creationId xmlns:p14="http://schemas.microsoft.com/office/powerpoint/2010/main" val="2388527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8</a:t>
            </a:fld>
            <a:endParaRPr lang="nl-NL"/>
          </a:p>
        </p:txBody>
      </p:sp>
    </p:spTree>
    <p:extLst>
      <p:ext uri="{BB962C8B-B14F-4D97-AF65-F5344CB8AC3E}">
        <p14:creationId xmlns:p14="http://schemas.microsoft.com/office/powerpoint/2010/main" val="422525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9</a:t>
            </a:fld>
            <a:endParaRPr lang="nl-NL"/>
          </a:p>
        </p:txBody>
      </p:sp>
    </p:spTree>
    <p:extLst>
      <p:ext uri="{BB962C8B-B14F-4D97-AF65-F5344CB8AC3E}">
        <p14:creationId xmlns:p14="http://schemas.microsoft.com/office/powerpoint/2010/main" val="1601937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10</a:t>
            </a:fld>
            <a:endParaRPr lang="nl-NL"/>
          </a:p>
        </p:txBody>
      </p:sp>
    </p:spTree>
    <p:extLst>
      <p:ext uri="{BB962C8B-B14F-4D97-AF65-F5344CB8AC3E}">
        <p14:creationId xmlns:p14="http://schemas.microsoft.com/office/powerpoint/2010/main" val="3980496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11</a:t>
            </a:fld>
            <a:endParaRPr lang="nl-NL"/>
          </a:p>
        </p:txBody>
      </p:sp>
    </p:spTree>
    <p:extLst>
      <p:ext uri="{BB962C8B-B14F-4D97-AF65-F5344CB8AC3E}">
        <p14:creationId xmlns:p14="http://schemas.microsoft.com/office/powerpoint/2010/main" val="3291480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BD72DFB5-2E30-47A2-BA55-56BDDD1A1DC8}" type="slidenum">
              <a:rPr lang="nl-NL" smtClean="0"/>
              <a:t>12</a:t>
            </a:fld>
            <a:endParaRPr lang="nl-NL"/>
          </a:p>
        </p:txBody>
      </p:sp>
    </p:spTree>
    <p:extLst>
      <p:ext uri="{BB962C8B-B14F-4D97-AF65-F5344CB8AC3E}">
        <p14:creationId xmlns:p14="http://schemas.microsoft.com/office/powerpoint/2010/main" val="418972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r>
              <a:rPr lang="nl-NL" smtClean="0"/>
              <a:t>22-5-2013</a:t>
            </a:r>
            <a:endParaRPr lang="nl-NL"/>
          </a:p>
        </p:txBody>
      </p:sp>
      <p:sp>
        <p:nvSpPr>
          <p:cNvPr id="5" name="Footer Placeholder 4"/>
          <p:cNvSpPr>
            <a:spLocks noGrp="1"/>
          </p:cNvSpPr>
          <p:nvPr>
            <p:ph type="ftr" sz="quarter" idx="11"/>
          </p:nvPr>
        </p:nvSpPr>
        <p:spPr/>
        <p:txBody>
          <a:bodyPr/>
          <a:lstStyle/>
          <a:p>
            <a:r>
              <a:rPr lang="nl-NL" smtClean="0"/>
              <a:t>Dag van de Parapsychologie                      25 mei 2013</a:t>
            </a:r>
            <a:endParaRPr lang="nl-NL"/>
          </a:p>
        </p:txBody>
      </p:sp>
      <p:sp>
        <p:nvSpPr>
          <p:cNvPr id="6" name="Slide Number Placeholder 5"/>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317488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r>
              <a:rPr lang="nl-NL" smtClean="0"/>
              <a:t>22-5-2013</a:t>
            </a:r>
            <a:endParaRPr lang="nl-NL"/>
          </a:p>
        </p:txBody>
      </p:sp>
      <p:sp>
        <p:nvSpPr>
          <p:cNvPr id="5" name="Footer Placeholder 4"/>
          <p:cNvSpPr>
            <a:spLocks noGrp="1"/>
          </p:cNvSpPr>
          <p:nvPr>
            <p:ph type="ftr" sz="quarter" idx="11"/>
          </p:nvPr>
        </p:nvSpPr>
        <p:spPr/>
        <p:txBody>
          <a:bodyPr/>
          <a:lstStyle/>
          <a:p>
            <a:r>
              <a:rPr lang="nl-NL" smtClean="0"/>
              <a:t>Dag van de Parapsychologie                      25 mei 2013</a:t>
            </a:r>
            <a:endParaRPr lang="nl-NL"/>
          </a:p>
        </p:txBody>
      </p:sp>
      <p:sp>
        <p:nvSpPr>
          <p:cNvPr id="6" name="Slide Number Placeholder 5"/>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186520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r>
              <a:rPr lang="nl-NL" smtClean="0"/>
              <a:t>22-5-2013</a:t>
            </a:r>
            <a:endParaRPr lang="nl-NL"/>
          </a:p>
        </p:txBody>
      </p:sp>
      <p:sp>
        <p:nvSpPr>
          <p:cNvPr id="5" name="Footer Placeholder 4"/>
          <p:cNvSpPr>
            <a:spLocks noGrp="1"/>
          </p:cNvSpPr>
          <p:nvPr>
            <p:ph type="ftr" sz="quarter" idx="11"/>
          </p:nvPr>
        </p:nvSpPr>
        <p:spPr/>
        <p:txBody>
          <a:bodyPr/>
          <a:lstStyle/>
          <a:p>
            <a:r>
              <a:rPr lang="nl-NL" smtClean="0"/>
              <a:t>Dag van de Parapsychologie                      25 mei 2013</a:t>
            </a:r>
            <a:endParaRPr lang="nl-NL"/>
          </a:p>
        </p:txBody>
      </p:sp>
      <p:sp>
        <p:nvSpPr>
          <p:cNvPr id="6" name="Slide Number Placeholder 5"/>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133213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r>
              <a:rPr lang="nl-NL" smtClean="0"/>
              <a:t>22-5-2013</a:t>
            </a:r>
            <a:endParaRPr lang="nl-NL"/>
          </a:p>
        </p:txBody>
      </p:sp>
      <p:sp>
        <p:nvSpPr>
          <p:cNvPr id="5" name="Footer Placeholder 4"/>
          <p:cNvSpPr>
            <a:spLocks noGrp="1"/>
          </p:cNvSpPr>
          <p:nvPr>
            <p:ph type="ftr" sz="quarter" idx="11"/>
          </p:nvPr>
        </p:nvSpPr>
        <p:spPr/>
        <p:txBody>
          <a:bodyPr/>
          <a:lstStyle/>
          <a:p>
            <a:r>
              <a:rPr lang="nl-NL" smtClean="0"/>
              <a:t>Dag van de Parapsychologie                      25 mei 2013</a:t>
            </a:r>
            <a:endParaRPr lang="nl-NL"/>
          </a:p>
        </p:txBody>
      </p:sp>
      <p:sp>
        <p:nvSpPr>
          <p:cNvPr id="6" name="Slide Number Placeholder 5"/>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384731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nl-NL" smtClean="0"/>
              <a:t>22-5-2013</a:t>
            </a:r>
            <a:endParaRPr lang="nl-NL"/>
          </a:p>
        </p:txBody>
      </p:sp>
      <p:sp>
        <p:nvSpPr>
          <p:cNvPr id="5" name="Footer Placeholder 4"/>
          <p:cNvSpPr>
            <a:spLocks noGrp="1"/>
          </p:cNvSpPr>
          <p:nvPr>
            <p:ph type="ftr" sz="quarter" idx="11"/>
          </p:nvPr>
        </p:nvSpPr>
        <p:spPr/>
        <p:txBody>
          <a:bodyPr/>
          <a:lstStyle/>
          <a:p>
            <a:r>
              <a:rPr lang="nl-NL" smtClean="0"/>
              <a:t>Dag van de Parapsychologie                      25 mei 2013</a:t>
            </a:r>
            <a:endParaRPr lang="nl-NL"/>
          </a:p>
        </p:txBody>
      </p:sp>
      <p:sp>
        <p:nvSpPr>
          <p:cNvPr id="6" name="Slide Number Placeholder 5"/>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109861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r>
              <a:rPr lang="nl-NL" smtClean="0"/>
              <a:t>22-5-2013</a:t>
            </a:r>
            <a:endParaRPr lang="nl-NL"/>
          </a:p>
        </p:txBody>
      </p:sp>
      <p:sp>
        <p:nvSpPr>
          <p:cNvPr id="6" name="Footer Placeholder 5"/>
          <p:cNvSpPr>
            <a:spLocks noGrp="1"/>
          </p:cNvSpPr>
          <p:nvPr>
            <p:ph type="ftr" sz="quarter" idx="11"/>
          </p:nvPr>
        </p:nvSpPr>
        <p:spPr/>
        <p:txBody>
          <a:bodyPr/>
          <a:lstStyle/>
          <a:p>
            <a:r>
              <a:rPr lang="nl-NL" smtClean="0"/>
              <a:t>Dag van de Parapsychologie                      25 mei 2013</a:t>
            </a:r>
            <a:endParaRPr lang="nl-NL"/>
          </a:p>
        </p:txBody>
      </p:sp>
      <p:sp>
        <p:nvSpPr>
          <p:cNvPr id="7" name="Slide Number Placeholder 6"/>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342374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r>
              <a:rPr lang="nl-NL" smtClean="0"/>
              <a:t>22-5-2013</a:t>
            </a:r>
            <a:endParaRPr lang="nl-NL"/>
          </a:p>
        </p:txBody>
      </p:sp>
      <p:sp>
        <p:nvSpPr>
          <p:cNvPr id="8" name="Footer Placeholder 7"/>
          <p:cNvSpPr>
            <a:spLocks noGrp="1"/>
          </p:cNvSpPr>
          <p:nvPr>
            <p:ph type="ftr" sz="quarter" idx="11"/>
          </p:nvPr>
        </p:nvSpPr>
        <p:spPr/>
        <p:txBody>
          <a:bodyPr/>
          <a:lstStyle/>
          <a:p>
            <a:r>
              <a:rPr lang="nl-NL" smtClean="0"/>
              <a:t>Dag van de Parapsychologie                      25 mei 2013</a:t>
            </a:r>
            <a:endParaRPr lang="nl-NL"/>
          </a:p>
        </p:txBody>
      </p:sp>
      <p:sp>
        <p:nvSpPr>
          <p:cNvPr id="9" name="Slide Number Placeholder 8"/>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348801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r>
              <a:rPr lang="nl-NL" smtClean="0"/>
              <a:t>22-5-2013</a:t>
            </a:r>
            <a:endParaRPr lang="nl-NL"/>
          </a:p>
        </p:txBody>
      </p:sp>
      <p:sp>
        <p:nvSpPr>
          <p:cNvPr id="4" name="Footer Placeholder 3"/>
          <p:cNvSpPr>
            <a:spLocks noGrp="1"/>
          </p:cNvSpPr>
          <p:nvPr>
            <p:ph type="ftr" sz="quarter" idx="11"/>
          </p:nvPr>
        </p:nvSpPr>
        <p:spPr/>
        <p:txBody>
          <a:bodyPr/>
          <a:lstStyle/>
          <a:p>
            <a:r>
              <a:rPr lang="nl-NL" smtClean="0"/>
              <a:t>Dag van de Parapsychologie                      25 mei 2013</a:t>
            </a:r>
            <a:endParaRPr lang="nl-NL"/>
          </a:p>
        </p:txBody>
      </p:sp>
      <p:sp>
        <p:nvSpPr>
          <p:cNvPr id="5" name="Slide Number Placeholder 4"/>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26983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l-NL" smtClean="0"/>
              <a:t>22-5-2013</a:t>
            </a:r>
            <a:endParaRPr lang="nl-NL"/>
          </a:p>
        </p:txBody>
      </p:sp>
      <p:sp>
        <p:nvSpPr>
          <p:cNvPr id="3" name="Footer Placeholder 2"/>
          <p:cNvSpPr>
            <a:spLocks noGrp="1"/>
          </p:cNvSpPr>
          <p:nvPr>
            <p:ph type="ftr" sz="quarter" idx="11"/>
          </p:nvPr>
        </p:nvSpPr>
        <p:spPr/>
        <p:txBody>
          <a:bodyPr/>
          <a:lstStyle/>
          <a:p>
            <a:r>
              <a:rPr lang="nl-NL" smtClean="0"/>
              <a:t>Dag van de Parapsychologie                      25 mei 2013</a:t>
            </a:r>
            <a:endParaRPr lang="nl-NL"/>
          </a:p>
        </p:txBody>
      </p:sp>
      <p:sp>
        <p:nvSpPr>
          <p:cNvPr id="4" name="Slide Number Placeholder 3"/>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124795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nl-NL" smtClean="0"/>
              <a:t>22-5-2013</a:t>
            </a:r>
            <a:endParaRPr lang="nl-NL"/>
          </a:p>
        </p:txBody>
      </p:sp>
      <p:sp>
        <p:nvSpPr>
          <p:cNvPr id="6" name="Footer Placeholder 5"/>
          <p:cNvSpPr>
            <a:spLocks noGrp="1"/>
          </p:cNvSpPr>
          <p:nvPr>
            <p:ph type="ftr" sz="quarter" idx="11"/>
          </p:nvPr>
        </p:nvSpPr>
        <p:spPr/>
        <p:txBody>
          <a:bodyPr/>
          <a:lstStyle/>
          <a:p>
            <a:r>
              <a:rPr lang="nl-NL" smtClean="0"/>
              <a:t>Dag van de Parapsychologie                      25 mei 2013</a:t>
            </a:r>
            <a:endParaRPr lang="nl-NL"/>
          </a:p>
        </p:txBody>
      </p:sp>
      <p:sp>
        <p:nvSpPr>
          <p:cNvPr id="7" name="Slide Number Placeholder 6"/>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374271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nl-NL" smtClean="0"/>
              <a:t>22-5-2013</a:t>
            </a:r>
            <a:endParaRPr lang="nl-NL"/>
          </a:p>
        </p:txBody>
      </p:sp>
      <p:sp>
        <p:nvSpPr>
          <p:cNvPr id="6" name="Footer Placeholder 5"/>
          <p:cNvSpPr>
            <a:spLocks noGrp="1"/>
          </p:cNvSpPr>
          <p:nvPr>
            <p:ph type="ftr" sz="quarter" idx="11"/>
          </p:nvPr>
        </p:nvSpPr>
        <p:spPr/>
        <p:txBody>
          <a:bodyPr/>
          <a:lstStyle/>
          <a:p>
            <a:r>
              <a:rPr lang="nl-NL" smtClean="0"/>
              <a:t>Dag van de Parapsychologie                      25 mei 2013</a:t>
            </a:r>
            <a:endParaRPr lang="nl-NL"/>
          </a:p>
        </p:txBody>
      </p:sp>
      <p:sp>
        <p:nvSpPr>
          <p:cNvPr id="7" name="Slide Number Placeholder 6"/>
          <p:cNvSpPr>
            <a:spLocks noGrp="1"/>
          </p:cNvSpPr>
          <p:nvPr>
            <p:ph type="sldNum" sz="quarter" idx="12"/>
          </p:nvPr>
        </p:nvSpPr>
        <p:spPr/>
        <p:txBody>
          <a:bodyPr/>
          <a:lstStyle/>
          <a:p>
            <a:fld id="{706EBA9F-2673-4B38-A6B0-CC9A77CDED9D}" type="slidenum">
              <a:rPr lang="nl-NL" smtClean="0"/>
              <a:t>‹#›</a:t>
            </a:fld>
            <a:endParaRPr lang="nl-NL"/>
          </a:p>
        </p:txBody>
      </p:sp>
    </p:spTree>
    <p:extLst>
      <p:ext uri="{BB962C8B-B14F-4D97-AF65-F5344CB8AC3E}">
        <p14:creationId xmlns:p14="http://schemas.microsoft.com/office/powerpoint/2010/main" val="375604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smtClean="0"/>
              <a:t>22-5-2013</a:t>
            </a:r>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Dag van de Parapsychologie                      25 mei 2013</a:t>
            </a:r>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EBA9F-2673-4B38-A6B0-CC9A77CDED9D}" type="slidenum">
              <a:rPr lang="nl-NL" smtClean="0"/>
              <a:t>‹#›</a:t>
            </a:fld>
            <a:endParaRPr lang="nl-NL"/>
          </a:p>
        </p:txBody>
      </p:sp>
    </p:spTree>
    <p:extLst>
      <p:ext uri="{BB962C8B-B14F-4D97-AF65-F5344CB8AC3E}">
        <p14:creationId xmlns:p14="http://schemas.microsoft.com/office/powerpoint/2010/main" val="407481174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dutchspr.org/spr/spontane_ervaringen"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chemeClr val="accent2">
                    <a:lumMod val="50000"/>
                  </a:schemeClr>
                </a:solidFill>
              </a:rPr>
              <a:t>VOORSPELLENDE DROMEN</a:t>
            </a:r>
            <a:endParaRPr lang="nl-NL" dirty="0">
              <a:solidFill>
                <a:schemeClr val="accent2">
                  <a:lumMod val="50000"/>
                </a:schemeClr>
              </a:solidFill>
            </a:endParaRPr>
          </a:p>
        </p:txBody>
      </p:sp>
      <p:sp>
        <p:nvSpPr>
          <p:cNvPr id="3" name="Subtitle 2"/>
          <p:cNvSpPr>
            <a:spLocks noGrp="1"/>
          </p:cNvSpPr>
          <p:nvPr>
            <p:ph type="subTitle" idx="1"/>
          </p:nvPr>
        </p:nvSpPr>
        <p:spPr/>
        <p:txBody>
          <a:bodyPr/>
          <a:lstStyle/>
          <a:p>
            <a:endParaRPr lang="nl-NL" dirty="0" smtClean="0"/>
          </a:p>
          <a:p>
            <a:r>
              <a:rPr lang="nl-NL" dirty="0" smtClean="0">
                <a:solidFill>
                  <a:schemeClr val="accent2">
                    <a:lumMod val="50000"/>
                  </a:schemeClr>
                </a:solidFill>
              </a:rPr>
              <a:t>Eva Lobach</a:t>
            </a:r>
            <a:endParaRPr lang="nl-NL" dirty="0">
              <a:solidFill>
                <a:schemeClr val="accent2">
                  <a:lumMod val="50000"/>
                </a:schemeClr>
              </a:solidFill>
            </a:endParaRPr>
          </a:p>
        </p:txBody>
      </p:sp>
    </p:spTree>
    <p:extLst>
      <p:ext uri="{BB962C8B-B14F-4D97-AF65-F5344CB8AC3E}">
        <p14:creationId xmlns:p14="http://schemas.microsoft.com/office/powerpoint/2010/main" val="3823414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Elementen uit verleden en uit toekomst</a:t>
            </a:r>
            <a:r>
              <a:rPr lang="nl-NL" dirty="0" smtClean="0">
                <a:solidFill>
                  <a:schemeClr val="bg1">
                    <a:lumMod val="65000"/>
                    <a:lumOff val="35000"/>
                  </a:schemeClr>
                </a:solidFill>
              </a:rPr>
              <a:t>	</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662337"/>
            <a:ext cx="10515600" cy="4351338"/>
          </a:xfrm>
        </p:spPr>
        <p:txBody>
          <a:bodyPr>
            <a:normAutofit/>
          </a:bodyPr>
          <a:lstStyle/>
          <a:p>
            <a:pPr marL="0" indent="0">
              <a:buNone/>
            </a:pPr>
            <a:r>
              <a:rPr lang="nl-NL" sz="3300" dirty="0" smtClean="0">
                <a:solidFill>
                  <a:schemeClr val="bg1">
                    <a:lumMod val="65000"/>
                    <a:lumOff val="35000"/>
                  </a:schemeClr>
                </a:solidFill>
              </a:rPr>
              <a:t>Droomelement dat overeenkomt met gebeurtenis uit verleden: Ruben is de naam van één van de twee verdwenen jongetjes.</a:t>
            </a:r>
          </a:p>
          <a:p>
            <a:pPr marL="0" indent="0">
              <a:buNone/>
            </a:pPr>
            <a:r>
              <a:rPr lang="nl-NL" sz="3300" dirty="0" smtClean="0">
                <a:solidFill>
                  <a:schemeClr val="bg1">
                    <a:lumMod val="65000"/>
                    <a:lumOff val="35000"/>
                  </a:schemeClr>
                </a:solidFill>
              </a:rPr>
              <a:t>Droomelement dat overeenkomt met gebeurtenis uit toekomst: een kind van twee dat ‘sorry’ zegt.</a:t>
            </a:r>
          </a:p>
          <a:p>
            <a:pPr marL="0" indent="0">
              <a:buNone/>
            </a:pPr>
            <a:r>
              <a:rPr lang="nl-NL" sz="3300" dirty="0" smtClean="0">
                <a:solidFill>
                  <a:schemeClr val="bg1">
                    <a:lumMod val="65000"/>
                    <a:lumOff val="35000"/>
                  </a:schemeClr>
                </a:solidFill>
              </a:rPr>
              <a:t>[Ik heb niet gecontroleerd of de show een herhaling was]</a:t>
            </a: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03109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De kroonluchter (deel 1)	</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825625"/>
            <a:ext cx="10515600" cy="3804466"/>
          </a:xfrm>
        </p:spPr>
        <p:txBody>
          <a:bodyPr>
            <a:normAutofit/>
          </a:bodyPr>
          <a:lstStyle/>
          <a:p>
            <a:pPr marL="0" indent="0">
              <a:buNone/>
            </a:pPr>
            <a:r>
              <a:rPr lang="nl-NL" sz="2600" dirty="0" smtClean="0">
                <a:solidFill>
                  <a:schemeClr val="bg1">
                    <a:lumMod val="65000"/>
                    <a:lumOff val="35000"/>
                  </a:schemeClr>
                </a:solidFill>
              </a:rPr>
              <a:t>Een jonge vrouw werd ‘s ochtends vroeg wakker om 02.30 uur. Ze had zo’n angstige droom gehad dat ze haar man wekte om hem de droom te kunnen vertellen. </a:t>
            </a:r>
            <a:endParaRPr lang="nl-NL" sz="2600" dirty="0" smtClean="0">
              <a:solidFill>
                <a:schemeClr val="bg1">
                  <a:lumMod val="65000"/>
                  <a:lumOff val="35000"/>
                </a:schemeClr>
              </a:solidFill>
            </a:endParaRPr>
          </a:p>
          <a:p>
            <a:pPr marL="0" indent="0">
              <a:buNone/>
            </a:pPr>
            <a:endParaRPr lang="nl-NL" sz="2600"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5" name="Picture 4"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6"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6" name="Picture 2" descr="http://www.lampen-winkel.nl/cat/custom/images/items/origineel/ETH/05-434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16578" y="2781037"/>
            <a:ext cx="2138321" cy="284905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50941" y="3343386"/>
            <a:ext cx="8952896" cy="2308324"/>
          </a:xfrm>
          <a:prstGeom prst="rect">
            <a:avLst/>
          </a:prstGeom>
        </p:spPr>
        <p:txBody>
          <a:bodyPr wrap="square">
            <a:spAutoFit/>
          </a:bodyPr>
          <a:lstStyle/>
          <a:p>
            <a:r>
              <a:rPr lang="nl-NL" sz="2400" dirty="0">
                <a:solidFill>
                  <a:schemeClr val="bg1">
                    <a:lumMod val="65000"/>
                    <a:lumOff val="35000"/>
                  </a:schemeClr>
                </a:solidFill>
              </a:rPr>
              <a:t>Ze droomde dat een grote kroonluchter die boven het bed van hun kindje hing naar beneden was gevallen, recht in het bed van hun kindje, en daar de baby had verpletterd. In de droom kon ze zichzelf en haar man tussen de brokstukken zien staan. De klok in de </a:t>
            </a:r>
            <a:r>
              <a:rPr lang="nl-NL" sz="2400" dirty="0" smtClean="0">
                <a:solidFill>
                  <a:schemeClr val="bg1">
                    <a:lumMod val="65000"/>
                    <a:lumOff val="35000"/>
                  </a:schemeClr>
                </a:solidFill>
              </a:rPr>
              <a:t>babykamer stond </a:t>
            </a:r>
            <a:r>
              <a:rPr lang="nl-NL" sz="2400" dirty="0">
                <a:solidFill>
                  <a:schemeClr val="bg1">
                    <a:lumMod val="65000"/>
                    <a:lumOff val="35000"/>
                  </a:schemeClr>
                </a:solidFill>
              </a:rPr>
              <a:t>op 04.35 uur. Nog steeds in de droom hoorde ze de regen tegen het raam slaan en het geluid van de wind buiten. </a:t>
            </a:r>
          </a:p>
        </p:txBody>
      </p:sp>
    </p:spTree>
    <p:extLst>
      <p:ext uri="{BB962C8B-B14F-4D97-AF65-F5344CB8AC3E}">
        <p14:creationId xmlns:p14="http://schemas.microsoft.com/office/powerpoint/2010/main" val="305024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De kroonluchter (deel 2)	</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normAutofit/>
          </a:bodyPr>
          <a:lstStyle/>
          <a:p>
            <a:pPr marL="0" indent="0">
              <a:buNone/>
            </a:pPr>
            <a:r>
              <a:rPr lang="nl-NL" sz="2600" dirty="0" smtClean="0">
                <a:solidFill>
                  <a:schemeClr val="bg1">
                    <a:lumMod val="65000"/>
                    <a:lumOff val="35000"/>
                  </a:schemeClr>
                </a:solidFill>
              </a:rPr>
              <a:t>Haar man lachte om haar droom, vond dat zij zich er maar niks van aan moest trekken en maar weer moest gaan slapen. Hij voegde de daad bij het woord en viel prompt in slaap. </a:t>
            </a:r>
            <a:endParaRPr lang="nl-NL" sz="2600" dirty="0" smtClean="0">
              <a:solidFill>
                <a:schemeClr val="bg1">
                  <a:lumMod val="65000"/>
                  <a:lumOff val="35000"/>
                </a:schemeClr>
              </a:solidFill>
            </a:endParaRPr>
          </a:p>
          <a:p>
            <a:pPr marL="0" indent="0">
              <a:buNone/>
            </a:pPr>
            <a:endParaRPr lang="nl-NL" sz="2600" dirty="0" smtClean="0">
              <a:solidFill>
                <a:schemeClr val="bg1">
                  <a:lumMod val="65000"/>
                  <a:lumOff val="35000"/>
                </a:schemeClr>
              </a:solidFill>
            </a:endParaRPr>
          </a:p>
          <a:p>
            <a:pPr marL="0" indent="0">
              <a:buNone/>
            </a:pPr>
            <a:r>
              <a:rPr lang="nl-NL" sz="2600" dirty="0" smtClean="0">
                <a:solidFill>
                  <a:schemeClr val="bg1">
                    <a:lumMod val="65000"/>
                    <a:lumOff val="35000"/>
                  </a:schemeClr>
                </a:solidFill>
              </a:rPr>
              <a:t>Maar </a:t>
            </a:r>
            <a:r>
              <a:rPr lang="nl-NL" sz="2600" dirty="0" smtClean="0">
                <a:solidFill>
                  <a:schemeClr val="bg1">
                    <a:lumMod val="65000"/>
                    <a:lumOff val="35000"/>
                  </a:schemeClr>
                </a:solidFill>
              </a:rPr>
              <a:t>de vrouw kon niet slapen; de droom was te beangstigend. Uiteindelijk ging ze naar de baby, haalde haar uit bed. Buiten zag ze een volle maan, het weer was rustig. Ze had het gevoel dat ze zich maar had aangesteld, en kroop samen met de baby terug in bed.</a:t>
            </a: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17702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De kroonluchter (deel 3)	</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normAutofit/>
          </a:bodyPr>
          <a:lstStyle/>
          <a:p>
            <a:pPr marL="0" indent="0">
              <a:buNone/>
            </a:pPr>
            <a:r>
              <a:rPr lang="nl-NL" sz="2600" dirty="0" smtClean="0">
                <a:solidFill>
                  <a:schemeClr val="bg1">
                    <a:lumMod val="65000"/>
                    <a:lumOff val="35000"/>
                  </a:schemeClr>
                </a:solidFill>
              </a:rPr>
              <a:t>Zo’n twee uur later schrokken ze wakker van een harde klap. </a:t>
            </a:r>
            <a:endParaRPr lang="nl-NL" sz="2600" dirty="0" smtClean="0">
              <a:solidFill>
                <a:schemeClr val="bg1">
                  <a:lumMod val="65000"/>
                  <a:lumOff val="35000"/>
                </a:schemeClr>
              </a:solidFill>
            </a:endParaRPr>
          </a:p>
          <a:p>
            <a:pPr marL="0" indent="0">
              <a:buNone/>
            </a:pPr>
            <a:r>
              <a:rPr lang="nl-NL" sz="2600" dirty="0" smtClean="0">
                <a:solidFill>
                  <a:schemeClr val="bg1">
                    <a:lumMod val="65000"/>
                    <a:lumOff val="35000"/>
                  </a:schemeClr>
                </a:solidFill>
              </a:rPr>
              <a:t>De </a:t>
            </a:r>
            <a:r>
              <a:rPr lang="nl-NL" sz="2600" dirty="0" smtClean="0">
                <a:solidFill>
                  <a:schemeClr val="bg1">
                    <a:lumMod val="65000"/>
                    <a:lumOff val="35000"/>
                  </a:schemeClr>
                </a:solidFill>
              </a:rPr>
              <a:t>vrouw sprong op en rende naar de babykamer, haar man </a:t>
            </a:r>
            <a:r>
              <a:rPr lang="nl-NL" sz="2600" dirty="0" smtClean="0">
                <a:solidFill>
                  <a:schemeClr val="bg1">
                    <a:lumMod val="65000"/>
                    <a:lumOff val="35000"/>
                  </a:schemeClr>
                </a:solidFill>
              </a:rPr>
              <a:t>achter haar aan. </a:t>
            </a:r>
          </a:p>
          <a:p>
            <a:pPr marL="0" indent="0">
              <a:buNone/>
            </a:pPr>
            <a:r>
              <a:rPr lang="nl-NL" sz="2600" dirty="0" smtClean="0">
                <a:solidFill>
                  <a:schemeClr val="bg1">
                    <a:lumMod val="65000"/>
                    <a:lumOff val="35000"/>
                  </a:schemeClr>
                </a:solidFill>
              </a:rPr>
              <a:t>Op </a:t>
            </a:r>
            <a:r>
              <a:rPr lang="nl-NL" sz="2600" dirty="0" smtClean="0">
                <a:solidFill>
                  <a:schemeClr val="bg1">
                    <a:lumMod val="65000"/>
                    <a:lumOff val="35000"/>
                  </a:schemeClr>
                </a:solidFill>
              </a:rPr>
              <a:t>de plek waar anders de baby had gelegen, lag nu de kroonluchter op een verbrijzeld bedje. Ze keken elkaar verbijsterd aan. </a:t>
            </a:r>
            <a:endParaRPr lang="nl-NL" sz="2600" dirty="0" smtClean="0">
              <a:solidFill>
                <a:schemeClr val="bg1">
                  <a:lumMod val="65000"/>
                  <a:lumOff val="35000"/>
                </a:schemeClr>
              </a:solidFill>
            </a:endParaRPr>
          </a:p>
          <a:p>
            <a:pPr marL="0" indent="0">
              <a:buNone/>
            </a:pPr>
            <a:r>
              <a:rPr lang="nl-NL" sz="2600" dirty="0" smtClean="0">
                <a:solidFill>
                  <a:schemeClr val="bg1">
                    <a:lumMod val="65000"/>
                    <a:lumOff val="35000"/>
                  </a:schemeClr>
                </a:solidFill>
              </a:rPr>
              <a:t>De </a:t>
            </a:r>
            <a:r>
              <a:rPr lang="nl-NL" sz="2600" dirty="0" smtClean="0">
                <a:solidFill>
                  <a:schemeClr val="bg1">
                    <a:lumMod val="65000"/>
                    <a:lumOff val="35000"/>
                  </a:schemeClr>
                </a:solidFill>
              </a:rPr>
              <a:t>klok in de babykamer stond op 04.35. </a:t>
            </a:r>
            <a:endParaRPr lang="nl-NL" sz="2600" dirty="0" smtClean="0">
              <a:solidFill>
                <a:schemeClr val="bg1">
                  <a:lumMod val="65000"/>
                  <a:lumOff val="35000"/>
                </a:schemeClr>
              </a:solidFill>
            </a:endParaRPr>
          </a:p>
          <a:p>
            <a:pPr marL="0" indent="0">
              <a:buNone/>
            </a:pPr>
            <a:r>
              <a:rPr lang="nl-NL" sz="2600" dirty="0" smtClean="0">
                <a:solidFill>
                  <a:schemeClr val="bg1">
                    <a:lumMod val="65000"/>
                    <a:lumOff val="35000"/>
                  </a:schemeClr>
                </a:solidFill>
              </a:rPr>
              <a:t>De </a:t>
            </a:r>
            <a:r>
              <a:rPr lang="nl-NL" sz="2600" dirty="0" smtClean="0">
                <a:solidFill>
                  <a:schemeClr val="bg1">
                    <a:lumMod val="65000"/>
                    <a:lumOff val="35000"/>
                  </a:schemeClr>
                </a:solidFill>
              </a:rPr>
              <a:t>regen sloeg tegen het raam en buiten loeide de wind.</a:t>
            </a: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3818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Drama of trivia?</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lstStyle/>
          <a:p>
            <a:pPr marL="0" indent="0">
              <a:buNone/>
            </a:pPr>
            <a:r>
              <a:rPr lang="nl-NL" dirty="0" smtClean="0">
                <a:solidFill>
                  <a:schemeClr val="bg1">
                    <a:lumMod val="65000"/>
                    <a:lumOff val="35000"/>
                  </a:schemeClr>
                </a:solidFill>
              </a:rPr>
              <a:t>Volgens John Dunne: droomelementen en toekomstige gebeurtenissen komen heel vaak voor, maar zijn vaak triviaal</a:t>
            </a:r>
          </a:p>
          <a:p>
            <a:pPr marL="0" indent="0">
              <a:buNone/>
            </a:pPr>
            <a:r>
              <a:rPr lang="nl-NL" dirty="0" smtClean="0">
                <a:solidFill>
                  <a:schemeClr val="bg1">
                    <a:lumMod val="65000"/>
                    <a:lumOff val="35000"/>
                  </a:schemeClr>
                </a:solidFill>
              </a:rPr>
              <a:t>De dramatische overeenkomsten blijven ons het beste bij</a:t>
            </a:r>
          </a:p>
          <a:p>
            <a:endParaRPr lang="nl-NL" dirty="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86119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Ligt de toekomst vast?</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lstStyle/>
          <a:p>
            <a:pPr marL="0" indent="0">
              <a:buNone/>
            </a:pPr>
            <a:r>
              <a:rPr lang="nl-NL" dirty="0" smtClean="0">
                <a:solidFill>
                  <a:schemeClr val="bg1">
                    <a:lumMod val="65000"/>
                    <a:lumOff val="35000"/>
                  </a:schemeClr>
                </a:solidFill>
              </a:rPr>
              <a:t>De droom met de kroonluchter suggereert dat het mogelijk is om na een droom de afloop ten goede te keren</a:t>
            </a:r>
          </a:p>
          <a:p>
            <a:pPr marL="0" indent="0">
              <a:buNone/>
            </a:pPr>
            <a:r>
              <a:rPr lang="nl-NL" dirty="0" smtClean="0">
                <a:solidFill>
                  <a:schemeClr val="bg1">
                    <a:lumMod val="65000"/>
                    <a:lumOff val="35000"/>
                  </a:schemeClr>
                </a:solidFill>
              </a:rPr>
              <a:t>In tweederde van de voorspellende dromen met dramatische afloop blijkt het noodlot afwendbaar (Sally Rhine)</a:t>
            </a:r>
          </a:p>
          <a:p>
            <a:pPr marL="0" indent="0">
              <a:buNone/>
            </a:pPr>
            <a:r>
              <a:rPr lang="nl-NL" dirty="0" smtClean="0">
                <a:solidFill>
                  <a:schemeClr val="bg1">
                    <a:lumMod val="65000"/>
                    <a:lumOff val="35000"/>
                  </a:schemeClr>
                </a:solidFill>
              </a:rPr>
              <a:t>Wat zegt dit over ons model van de toekomst?</a:t>
            </a:r>
          </a:p>
          <a:p>
            <a:pPr marL="0" indent="0">
              <a:buNone/>
            </a:pPr>
            <a:r>
              <a:rPr lang="nl-NL" dirty="0" smtClean="0">
                <a:solidFill>
                  <a:schemeClr val="bg1">
                    <a:lumMod val="65000"/>
                    <a:lumOff val="35000"/>
                  </a:schemeClr>
                </a:solidFill>
              </a:rPr>
              <a:t>Als je over de toekomst droomt, maar door jouw handeling verandert de toekomst, dan is de toekomst de toekomst niet meer. Hoe kan dat?</a:t>
            </a:r>
            <a:endParaRPr lang="nl-NL" dirty="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25318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Weet je na ontwaken of een droom voorspellend is?</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lstStyle/>
          <a:p>
            <a:pPr marL="0" indent="0">
              <a:buNone/>
            </a:pPr>
            <a:r>
              <a:rPr lang="nl-NL" dirty="0" smtClean="0">
                <a:solidFill>
                  <a:schemeClr val="bg1">
                    <a:lumMod val="65000"/>
                    <a:lumOff val="35000"/>
                  </a:schemeClr>
                </a:solidFill>
              </a:rPr>
              <a:t>Sommigen rapporteren dat ze zich direct na het ontwaken realiseerden dat hun droom een voorspellende droom was.</a:t>
            </a:r>
          </a:p>
          <a:p>
            <a:pPr marL="0" indent="0">
              <a:buNone/>
            </a:pPr>
            <a:endParaRPr lang="nl-NL"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11500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Wat zijn jullie ervaringen:</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lstStyle/>
          <a:p>
            <a:pPr marL="0" indent="0">
              <a:buNone/>
            </a:pPr>
            <a:r>
              <a:rPr lang="nl-NL" dirty="0" smtClean="0">
                <a:solidFill>
                  <a:schemeClr val="bg1">
                    <a:lumMod val="65000"/>
                    <a:lumOff val="35000"/>
                  </a:schemeClr>
                </a:solidFill>
              </a:rPr>
              <a:t>Gaat het vaak om triviale, huis- tuin- en keukenovereenkomsten, zoals mijn droom over het kind dat ‘sorry’ zegt?</a:t>
            </a:r>
          </a:p>
          <a:p>
            <a:pPr marL="0" indent="0">
              <a:buNone/>
            </a:pPr>
            <a:endParaRPr lang="nl-NL" dirty="0" smtClean="0">
              <a:solidFill>
                <a:schemeClr val="bg1">
                  <a:lumMod val="65000"/>
                  <a:lumOff val="35000"/>
                </a:schemeClr>
              </a:solidFill>
            </a:endParaRPr>
          </a:p>
          <a:p>
            <a:pPr marL="0" indent="0">
              <a:buNone/>
            </a:pPr>
            <a:r>
              <a:rPr lang="nl-NL" dirty="0" smtClean="0">
                <a:solidFill>
                  <a:schemeClr val="bg1">
                    <a:lumMod val="65000"/>
                    <a:lumOff val="35000"/>
                  </a:schemeClr>
                </a:solidFill>
              </a:rPr>
              <a:t>Ligt de toekomst vast?</a:t>
            </a:r>
          </a:p>
          <a:p>
            <a:pPr marL="0" indent="0">
              <a:buNone/>
            </a:pPr>
            <a:endParaRPr lang="nl-NL" dirty="0">
              <a:solidFill>
                <a:schemeClr val="bg1">
                  <a:lumMod val="65000"/>
                  <a:lumOff val="35000"/>
                </a:schemeClr>
              </a:solidFill>
            </a:endParaRPr>
          </a:p>
          <a:p>
            <a:pPr marL="0" indent="0">
              <a:buNone/>
            </a:pPr>
            <a:r>
              <a:rPr lang="nl-NL" dirty="0" smtClean="0">
                <a:solidFill>
                  <a:schemeClr val="bg1">
                    <a:lumMod val="65000"/>
                    <a:lumOff val="35000"/>
                  </a:schemeClr>
                </a:solidFill>
              </a:rPr>
              <a:t>Weet je als je wakker wordt of het een voorspellende droom is?</a:t>
            </a:r>
            <a:endParaRPr lang="nl-NL" dirty="0">
              <a:solidFill>
                <a:schemeClr val="bg1">
                  <a:lumMod val="65000"/>
                  <a:lumOff val="35000"/>
                </a:schemeClr>
              </a:solidFill>
            </a:endParaRPr>
          </a:p>
          <a:p>
            <a:pPr marL="0" indent="0">
              <a:buNone/>
            </a:pPr>
            <a:endParaRPr lang="nl-NL" dirty="0" smtClean="0">
              <a:solidFill>
                <a:schemeClr val="bg1">
                  <a:lumMod val="65000"/>
                  <a:lumOff val="35000"/>
                </a:schemeClr>
              </a:solidFill>
            </a:endParaRPr>
          </a:p>
          <a:p>
            <a:pPr marL="0" indent="0">
              <a:buNone/>
            </a:pPr>
            <a:endParaRPr lang="nl-NL"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34307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Zoeken naar verklaringen(1)</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nl-NL" dirty="0" smtClean="0">
                <a:solidFill>
                  <a:schemeClr val="bg1">
                    <a:lumMod val="65000"/>
                    <a:lumOff val="35000"/>
                  </a:schemeClr>
                </a:solidFill>
              </a:rPr>
              <a:t>Verklaring voor </a:t>
            </a:r>
            <a:r>
              <a:rPr lang="nl-NL" b="1" dirty="0" smtClean="0">
                <a:solidFill>
                  <a:schemeClr val="bg1">
                    <a:lumMod val="65000"/>
                    <a:lumOff val="35000"/>
                  </a:schemeClr>
                </a:solidFill>
              </a:rPr>
              <a:t>voorspellende</a:t>
            </a:r>
            <a:r>
              <a:rPr lang="nl-NL" dirty="0" smtClean="0">
                <a:solidFill>
                  <a:schemeClr val="bg1">
                    <a:lumMod val="65000"/>
                    <a:lumOff val="35000"/>
                  </a:schemeClr>
                </a:solidFill>
              </a:rPr>
              <a:t> dromen is identiek met verklaring zoeken voor elke voorspellende </a:t>
            </a:r>
            <a:r>
              <a:rPr lang="nl-NL" dirty="0" smtClean="0">
                <a:solidFill>
                  <a:schemeClr val="bg1">
                    <a:lumMod val="65000"/>
                    <a:lumOff val="35000"/>
                  </a:schemeClr>
                </a:solidFill>
              </a:rPr>
              <a:t>ingeving. </a:t>
            </a:r>
            <a:endParaRPr lang="nl-NL" dirty="0" smtClean="0">
              <a:solidFill>
                <a:schemeClr val="bg1">
                  <a:lumMod val="65000"/>
                  <a:lumOff val="35000"/>
                </a:schemeClr>
              </a:solidFill>
            </a:endParaRPr>
          </a:p>
          <a:p>
            <a:pPr marL="0" indent="0">
              <a:buNone/>
            </a:pPr>
            <a:r>
              <a:rPr lang="nl-NL" dirty="0" smtClean="0">
                <a:solidFill>
                  <a:schemeClr val="bg1">
                    <a:lumMod val="65000"/>
                    <a:lumOff val="35000"/>
                  </a:schemeClr>
                </a:solidFill>
              </a:rPr>
              <a:t>Gebeurtenis werpt schaduw vooruit; je ziet de bui al hangen...</a:t>
            </a:r>
          </a:p>
          <a:p>
            <a:endParaRPr lang="nl-NL" dirty="0" smtClean="0">
              <a:solidFill>
                <a:schemeClr val="bg1">
                  <a:lumMod val="65000"/>
                  <a:lumOff val="35000"/>
                </a:schemeClr>
              </a:solidFill>
            </a:endParaRPr>
          </a:p>
          <a:p>
            <a:endParaRPr lang="nl-NL" dirty="0" smtClean="0">
              <a:solidFill>
                <a:schemeClr val="bg1">
                  <a:lumMod val="65000"/>
                  <a:lumOff val="35000"/>
                </a:schemeClr>
              </a:solidFill>
            </a:endParaRPr>
          </a:p>
          <a:p>
            <a:endParaRPr lang="nl-NL" dirty="0">
              <a:solidFill>
                <a:schemeClr val="bg1">
                  <a:lumMod val="65000"/>
                  <a:lumOff val="35000"/>
                </a:schemeClr>
              </a:solidFill>
            </a:endParaRPr>
          </a:p>
          <a:p>
            <a:endParaRPr lang="nl-NL" dirty="0" smtClean="0">
              <a:solidFill>
                <a:schemeClr val="bg1">
                  <a:lumMod val="65000"/>
                  <a:lumOff val="35000"/>
                </a:schemeClr>
              </a:solidFill>
            </a:endParaRPr>
          </a:p>
          <a:p>
            <a:pPr marL="457200" lvl="1" indent="0">
              <a:buNone/>
            </a:pPr>
            <a:r>
              <a:rPr lang="nl-NL" dirty="0" smtClean="0">
                <a:solidFill>
                  <a:schemeClr val="bg1">
                    <a:lumMod val="65000"/>
                    <a:lumOff val="35000"/>
                  </a:schemeClr>
                </a:solidFill>
              </a:rPr>
              <a:t>Dit is geen verklaring, meer een omschrijving.</a:t>
            </a:r>
          </a:p>
          <a:p>
            <a:pPr marL="457200" lvl="1" indent="0">
              <a:buNone/>
            </a:pPr>
            <a:endParaRPr lang="nl-NL" dirty="0" smtClean="0">
              <a:solidFill>
                <a:schemeClr val="bg1">
                  <a:lumMod val="65000"/>
                  <a:lumOff val="35000"/>
                </a:schemeClr>
              </a:solidFill>
            </a:endParaRPr>
          </a:p>
          <a:p>
            <a:pPr marL="457200" lvl="1" indent="0">
              <a:buNone/>
            </a:pPr>
            <a:r>
              <a:rPr lang="nl-NL" dirty="0" smtClean="0">
                <a:solidFill>
                  <a:schemeClr val="bg1">
                    <a:lumMod val="65000"/>
                    <a:lumOff val="35000"/>
                  </a:schemeClr>
                </a:solidFill>
              </a:rPr>
              <a:t>Deze omschrijving past wel bij de </a:t>
            </a:r>
            <a:r>
              <a:rPr lang="nl-NL" dirty="0" smtClean="0">
                <a:solidFill>
                  <a:schemeClr val="bg1">
                    <a:lumMod val="65000"/>
                    <a:lumOff val="35000"/>
                  </a:schemeClr>
                </a:solidFill>
              </a:rPr>
              <a:t>CIRTS-theorie </a:t>
            </a:r>
            <a:r>
              <a:rPr lang="nl-NL" dirty="0" smtClean="0">
                <a:solidFill>
                  <a:schemeClr val="bg1">
                    <a:lumMod val="65000"/>
                    <a:lumOff val="35000"/>
                  </a:schemeClr>
                </a:solidFill>
              </a:rPr>
              <a:t>van Dick Bierman, dat een ingrijpende gebeurtenis gespiegeld is in de tijd.</a:t>
            </a:r>
          </a:p>
          <a:p>
            <a:pPr marL="0" indent="0">
              <a:buNone/>
            </a:pPr>
            <a:endParaRPr lang="nl-NL"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pic>
        <p:nvPicPr>
          <p:cNvPr id="5" name="Picture 4"/>
          <p:cNvPicPr>
            <a:picLocks noChangeAspect="1"/>
          </p:cNvPicPr>
          <p:nvPr/>
        </p:nvPicPr>
        <p:blipFill>
          <a:blip r:embed="rId2"/>
          <a:stretch>
            <a:fillRect/>
          </a:stretch>
        </p:blipFill>
        <p:spPr>
          <a:xfrm>
            <a:off x="1420423" y="2920639"/>
            <a:ext cx="3048000" cy="1714500"/>
          </a:xfrm>
          <a:prstGeom prst="rect">
            <a:avLst/>
          </a:prstGeom>
        </p:spPr>
      </p:pic>
      <p:grpSp>
        <p:nvGrpSpPr>
          <p:cNvPr id="6" name="Group 5"/>
          <p:cNvGrpSpPr/>
          <p:nvPr/>
        </p:nvGrpSpPr>
        <p:grpSpPr>
          <a:xfrm>
            <a:off x="179512" y="6068243"/>
            <a:ext cx="1368152" cy="626169"/>
            <a:chOff x="179512" y="6068243"/>
            <a:chExt cx="1368152" cy="626169"/>
          </a:xfrm>
        </p:grpSpPr>
        <p:pic>
          <p:nvPicPr>
            <p:cNvPr id="7" name="Picture 6"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8"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69061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Zoeken naar verklaringen (2)</a:t>
            </a:r>
            <a:endParaRPr lang="nl-NL" dirty="0">
              <a:solidFill>
                <a:schemeClr val="bg1">
                  <a:lumMod val="65000"/>
                  <a:lumOff val="35000"/>
                </a:schemeClr>
              </a:solidFill>
            </a:endParaRPr>
          </a:p>
        </p:txBody>
      </p:sp>
      <p:sp>
        <p:nvSpPr>
          <p:cNvPr id="3" name="Content Placeholder 2"/>
          <p:cNvSpPr>
            <a:spLocks noGrp="1"/>
          </p:cNvSpPr>
          <p:nvPr>
            <p:ph idx="1"/>
          </p:nvPr>
        </p:nvSpPr>
        <p:spPr/>
        <p:txBody>
          <a:bodyPr>
            <a:normAutofit/>
          </a:bodyPr>
          <a:lstStyle/>
          <a:p>
            <a:pPr marL="0" indent="0">
              <a:buNone/>
            </a:pPr>
            <a:r>
              <a:rPr lang="nl-NL" dirty="0" smtClean="0">
                <a:solidFill>
                  <a:schemeClr val="bg1">
                    <a:lumMod val="65000"/>
                    <a:lumOff val="35000"/>
                  </a:schemeClr>
                </a:solidFill>
              </a:rPr>
              <a:t>Finse </a:t>
            </a:r>
            <a:r>
              <a:rPr lang="nl-NL" dirty="0" smtClean="0">
                <a:solidFill>
                  <a:schemeClr val="bg1">
                    <a:lumMod val="65000"/>
                    <a:lumOff val="35000"/>
                  </a:schemeClr>
                </a:solidFill>
              </a:rPr>
              <a:t>onderzoeker </a:t>
            </a:r>
            <a:r>
              <a:rPr lang="nl-NL" dirty="0" smtClean="0">
                <a:solidFill>
                  <a:schemeClr val="bg1">
                    <a:lumMod val="65000"/>
                    <a:lumOff val="35000"/>
                  </a:schemeClr>
                </a:solidFill>
              </a:rPr>
              <a:t>Antti </a:t>
            </a:r>
            <a:r>
              <a:rPr lang="nl-NL" dirty="0" smtClean="0">
                <a:solidFill>
                  <a:schemeClr val="bg1">
                    <a:lumMod val="65000"/>
                    <a:lumOff val="35000"/>
                  </a:schemeClr>
                </a:solidFill>
              </a:rPr>
              <a:t>Revonsuo zegt dat we ook dromen als we wakker zijn:</a:t>
            </a:r>
          </a:p>
          <a:p>
            <a:pPr marL="457200" lvl="1" indent="0">
              <a:buNone/>
            </a:pPr>
            <a:r>
              <a:rPr lang="nl-NL" dirty="0" smtClean="0">
                <a:solidFill>
                  <a:schemeClr val="bg1">
                    <a:lumMod val="65000"/>
                    <a:lumOff val="35000"/>
                  </a:schemeClr>
                </a:solidFill>
              </a:rPr>
              <a:t>Het ‘dromen’ gaat door als we wakker zijn, maar onze aandacht gaat in waaktoestand naar </a:t>
            </a:r>
            <a:r>
              <a:rPr lang="nl-NL" dirty="0" smtClean="0">
                <a:solidFill>
                  <a:schemeClr val="bg1">
                    <a:lumMod val="65000"/>
                    <a:lumOff val="35000"/>
                  </a:schemeClr>
                </a:solidFill>
              </a:rPr>
              <a:t>de </a:t>
            </a:r>
            <a:r>
              <a:rPr lang="nl-NL" dirty="0" smtClean="0">
                <a:solidFill>
                  <a:schemeClr val="bg1">
                    <a:lumMod val="65000"/>
                    <a:lumOff val="35000"/>
                  </a:schemeClr>
                </a:solidFill>
              </a:rPr>
              <a:t>zintuiglijke signalen vanuit de omgeving.</a:t>
            </a:r>
            <a:endParaRPr lang="nl-NL" dirty="0" smtClean="0">
              <a:solidFill>
                <a:schemeClr val="bg1">
                  <a:lumMod val="65000"/>
                  <a:lumOff val="35000"/>
                </a:schemeClr>
              </a:solidFill>
            </a:endParaRPr>
          </a:p>
          <a:p>
            <a:pPr marL="457200" lvl="1" indent="0">
              <a:buNone/>
            </a:pPr>
            <a:r>
              <a:rPr lang="nl-NL" dirty="0" smtClean="0">
                <a:solidFill>
                  <a:schemeClr val="bg1">
                    <a:lumMod val="65000"/>
                    <a:lumOff val="35000"/>
                  </a:schemeClr>
                </a:solidFill>
              </a:rPr>
              <a:t>Als de </a:t>
            </a:r>
            <a:r>
              <a:rPr lang="nl-NL" dirty="0" smtClean="0">
                <a:solidFill>
                  <a:schemeClr val="bg1">
                    <a:lumMod val="65000"/>
                    <a:lumOff val="35000"/>
                  </a:schemeClr>
                </a:solidFill>
              </a:rPr>
              <a:t>zintuiglijke </a:t>
            </a:r>
            <a:r>
              <a:rPr lang="nl-NL" dirty="0" smtClean="0">
                <a:solidFill>
                  <a:schemeClr val="bg1">
                    <a:lumMod val="65000"/>
                    <a:lumOff val="35000"/>
                  </a:schemeClr>
                </a:solidFill>
              </a:rPr>
              <a:t>signalen </a:t>
            </a:r>
            <a:r>
              <a:rPr lang="nl-NL" dirty="0" smtClean="0">
                <a:solidFill>
                  <a:schemeClr val="bg1">
                    <a:lumMod val="65000"/>
                    <a:lumOff val="35000"/>
                  </a:schemeClr>
                </a:solidFill>
              </a:rPr>
              <a:t>van buiten wegvallen, </a:t>
            </a:r>
            <a:r>
              <a:rPr lang="nl-NL" dirty="0" smtClean="0">
                <a:solidFill>
                  <a:schemeClr val="bg1">
                    <a:lumMod val="65000"/>
                    <a:lumOff val="35000"/>
                  </a:schemeClr>
                </a:solidFill>
              </a:rPr>
              <a:t>krijgen dromen vrij spel </a:t>
            </a:r>
          </a:p>
          <a:p>
            <a:pPr lvl="1"/>
            <a:endParaRPr lang="nl-NL" dirty="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0040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Waar gaat deze presentatie over?</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825625"/>
            <a:ext cx="10515600" cy="3804466"/>
          </a:xfrm>
        </p:spPr>
        <p:txBody>
          <a:bodyPr>
            <a:normAutofit lnSpcReduction="10000"/>
          </a:bodyPr>
          <a:lstStyle/>
          <a:p>
            <a:pPr>
              <a:buBlip>
                <a:blip r:embed="rId3"/>
              </a:buBlip>
            </a:pPr>
            <a:r>
              <a:rPr lang="nl-NL" sz="3600" dirty="0">
                <a:solidFill>
                  <a:schemeClr val="bg1">
                    <a:lumMod val="65000"/>
                    <a:lumOff val="35000"/>
                  </a:schemeClr>
                </a:solidFill>
              </a:rPr>
              <a:t>De toekomst in onze </a:t>
            </a:r>
            <a:r>
              <a:rPr lang="nl-NL" sz="3600" dirty="0" smtClean="0">
                <a:solidFill>
                  <a:schemeClr val="bg1">
                    <a:lumMod val="65000"/>
                    <a:lumOff val="35000"/>
                  </a:schemeClr>
                </a:solidFill>
              </a:rPr>
              <a:t>dromen, toeval?</a:t>
            </a:r>
          </a:p>
          <a:p>
            <a:pPr>
              <a:buBlip>
                <a:blip r:embed="rId3"/>
              </a:buBlip>
            </a:pPr>
            <a:r>
              <a:rPr lang="nl-NL" sz="3600" dirty="0" smtClean="0">
                <a:solidFill>
                  <a:schemeClr val="bg1">
                    <a:lumMod val="65000"/>
                    <a:lumOff val="35000"/>
                  </a:schemeClr>
                </a:solidFill>
              </a:rPr>
              <a:t>Vragen om te onderzoeken:</a:t>
            </a:r>
          </a:p>
          <a:p>
            <a:pPr lvl="1">
              <a:buBlip>
                <a:blip r:embed="rId3"/>
              </a:buBlip>
            </a:pPr>
            <a:r>
              <a:rPr lang="nl-NL" sz="3200" dirty="0" smtClean="0">
                <a:solidFill>
                  <a:schemeClr val="bg1">
                    <a:lumMod val="65000"/>
                    <a:lumOff val="35000"/>
                  </a:schemeClr>
                </a:solidFill>
              </a:rPr>
              <a:t>Drama </a:t>
            </a:r>
            <a:r>
              <a:rPr lang="nl-NL" sz="3200" dirty="0">
                <a:solidFill>
                  <a:schemeClr val="bg1">
                    <a:lumMod val="65000"/>
                    <a:lumOff val="35000"/>
                  </a:schemeClr>
                </a:solidFill>
              </a:rPr>
              <a:t>of trivia?</a:t>
            </a:r>
          </a:p>
          <a:p>
            <a:pPr lvl="1">
              <a:buBlip>
                <a:blip r:embed="rId3"/>
              </a:buBlip>
            </a:pPr>
            <a:r>
              <a:rPr lang="nl-NL" sz="3200" dirty="0">
                <a:solidFill>
                  <a:schemeClr val="bg1">
                    <a:lumMod val="65000"/>
                    <a:lumOff val="35000"/>
                  </a:schemeClr>
                </a:solidFill>
              </a:rPr>
              <a:t>Ligt de toekomst vast?</a:t>
            </a:r>
          </a:p>
          <a:p>
            <a:pPr lvl="1">
              <a:buBlip>
                <a:blip r:embed="rId3"/>
              </a:buBlip>
            </a:pPr>
            <a:r>
              <a:rPr lang="nl-NL" sz="3200" dirty="0">
                <a:solidFill>
                  <a:schemeClr val="bg1">
                    <a:lumMod val="65000"/>
                    <a:lumOff val="35000"/>
                  </a:schemeClr>
                </a:solidFill>
              </a:rPr>
              <a:t>Weet je na ontwaken of een droom voorspellend is?</a:t>
            </a:r>
          </a:p>
          <a:p>
            <a:pPr>
              <a:buBlip>
                <a:blip r:embed="rId3"/>
              </a:buBlip>
            </a:pPr>
            <a:r>
              <a:rPr lang="nl-NL" sz="3600" dirty="0" smtClean="0">
                <a:solidFill>
                  <a:schemeClr val="bg1">
                    <a:lumMod val="65000"/>
                    <a:lumOff val="35000"/>
                  </a:schemeClr>
                </a:solidFill>
              </a:rPr>
              <a:t>Zoeken naar verklaringen</a:t>
            </a:r>
            <a:endParaRPr lang="nl-NL" sz="3600" dirty="0">
              <a:solidFill>
                <a:schemeClr val="bg1">
                  <a:lumMod val="65000"/>
                  <a:lumOff val="35000"/>
                </a:schemeClr>
              </a:solidFill>
            </a:endParaRPr>
          </a:p>
          <a:p>
            <a:pPr>
              <a:buBlip>
                <a:blip r:embed="rId3"/>
              </a:buBlip>
            </a:pPr>
            <a:r>
              <a:rPr lang="nl-NL" sz="3200" dirty="0" smtClean="0">
                <a:solidFill>
                  <a:schemeClr val="bg1">
                    <a:lumMod val="65000"/>
                    <a:lumOff val="35000"/>
                  </a:schemeClr>
                </a:solidFill>
              </a:rPr>
              <a:t>Wat </a:t>
            </a:r>
            <a:r>
              <a:rPr lang="nl-NL" sz="3200" dirty="0">
                <a:solidFill>
                  <a:schemeClr val="bg1">
                    <a:lumMod val="65000"/>
                    <a:lumOff val="35000"/>
                  </a:schemeClr>
                </a:solidFill>
              </a:rPr>
              <a:t>kun je zelf doen?</a:t>
            </a:r>
          </a:p>
          <a:p>
            <a:pPr marL="0" indent="0">
              <a:buNone/>
            </a:pPr>
            <a:endParaRPr lang="nl-NL"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65000"/>
                    <a:lumOff val="35000"/>
                  </a:schemeClr>
                </a:solidFill>
              </a:rPr>
              <a:t>Dag van de Parapsychologie                      25 mei 2013</a:t>
            </a:r>
            <a:endParaRPr lang="nl-NL" dirty="0">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5" name="Picture 4" descr="http://www.science.uva.nl/research/scs/visualization/pictures/logos/logo_uva.gif"/>
            <p:cNvPicPr>
              <a:picLocks noChangeAspect="1" noChangeArrowheads="1"/>
            </p:cNvPicPr>
            <p:nvPr/>
          </p:nvPicPr>
          <p:blipFill>
            <a:blip r:embed="rId4"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6" name="Picture 2"/>
            <p:cNvPicPr>
              <a:picLocks noChangeAspect="1" noChangeArrowheads="1"/>
            </p:cNvPicPr>
            <p:nvPr/>
          </p:nvPicPr>
          <p:blipFill>
            <a:blip r:embed="rId5">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4658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nl-NL" dirty="0" smtClean="0">
                <a:solidFill>
                  <a:schemeClr val="bg1">
                    <a:lumMod val="65000"/>
                    <a:lumOff val="35000"/>
                  </a:schemeClr>
                </a:solidFill>
              </a:rPr>
              <a:t>Houd je dromen bij volgens de aanwijzingen van John Dunne</a:t>
            </a:r>
            <a:endParaRPr lang="nl-NL" dirty="0">
              <a:solidFill>
                <a:schemeClr val="bg1">
                  <a:lumMod val="65000"/>
                  <a:lumOff val="35000"/>
                </a:schemeClr>
              </a:solidFill>
            </a:endParaRPr>
          </a:p>
          <a:p>
            <a:pPr marL="0" indent="0">
              <a:buNone/>
            </a:pPr>
            <a:r>
              <a:rPr lang="nl-NL" dirty="0" smtClean="0">
                <a:solidFill>
                  <a:schemeClr val="bg1">
                    <a:lumMod val="65000"/>
                    <a:lumOff val="35000"/>
                  </a:schemeClr>
                </a:solidFill>
              </a:rPr>
              <a:t>Kom je iets bijzonders tegen dat we in het Tijdschrift kunnen publiceren, stuur het dan op naar Cindy Doggen:</a:t>
            </a:r>
          </a:p>
          <a:p>
            <a:pPr marL="0" indent="0">
              <a:buNone/>
            </a:pPr>
            <a:r>
              <a:rPr lang="nl-NL" dirty="0">
                <a:hlinkClick r:id="rId2"/>
              </a:rPr>
              <a:t>http://</a:t>
            </a:r>
            <a:r>
              <a:rPr lang="nl-NL" dirty="0" smtClean="0">
                <a:hlinkClick r:id="rId2"/>
              </a:rPr>
              <a:t>dutchspr.org/spr/spontane_ervaringen</a:t>
            </a:r>
            <a:endParaRPr lang="nl-NL" dirty="0" smtClean="0"/>
          </a:p>
          <a:p>
            <a:pPr marL="0" indent="0">
              <a:buNone/>
            </a:pPr>
            <a:endParaRPr lang="nl-NL" dirty="0" smtClean="0">
              <a:solidFill>
                <a:schemeClr val="bg1">
                  <a:lumMod val="65000"/>
                  <a:lumOff val="35000"/>
                </a:schemeClr>
              </a:solidFill>
            </a:endParaRPr>
          </a:p>
          <a:p>
            <a:pPr marL="0" indent="0">
              <a:buNone/>
            </a:pPr>
            <a:r>
              <a:rPr lang="nl-NL" dirty="0" smtClean="0">
                <a:solidFill>
                  <a:schemeClr val="bg1">
                    <a:lumMod val="65000"/>
                    <a:lumOff val="35000"/>
                  </a:schemeClr>
                </a:solidFill>
              </a:rPr>
              <a:t>Er is nog veel te doen in het droomonderzoek!</a:t>
            </a: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sp>
        <p:nvSpPr>
          <p:cNvPr id="6" name="Title 1"/>
          <p:cNvSpPr>
            <a:spLocks noGrp="1"/>
          </p:cNvSpPr>
          <p:nvPr>
            <p:ph type="title"/>
          </p:nvPr>
        </p:nvSpPr>
        <p:spPr/>
        <p:txBody>
          <a:bodyPr/>
          <a:lstStyle/>
          <a:p>
            <a:r>
              <a:rPr lang="nl-NL" dirty="0" smtClean="0">
                <a:solidFill>
                  <a:schemeClr val="bg1">
                    <a:lumMod val="65000"/>
                    <a:lumOff val="35000"/>
                  </a:schemeClr>
                </a:solidFill>
              </a:rPr>
              <a:t>Wat kun je zelf doen?</a:t>
            </a:r>
            <a:endParaRPr lang="nl-NL" dirty="0">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8" name="Picture 7"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9"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75634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sp>
        <p:nvSpPr>
          <p:cNvPr id="6" name="Title 1"/>
          <p:cNvSpPr>
            <a:spLocks noGrp="1"/>
          </p:cNvSpPr>
          <p:nvPr>
            <p:ph type="title"/>
          </p:nvPr>
        </p:nvSpPr>
        <p:spPr/>
        <p:txBody>
          <a:bodyPr/>
          <a:lstStyle/>
          <a:p>
            <a:pPr algn="ctr"/>
            <a:r>
              <a:rPr lang="nl-NL" dirty="0" smtClean="0">
                <a:solidFill>
                  <a:schemeClr val="bg1">
                    <a:lumMod val="65000"/>
                    <a:lumOff val="35000"/>
                  </a:schemeClr>
                </a:solidFill>
              </a:rPr>
              <a:t>Dank voor uw aandacht</a:t>
            </a:r>
            <a:endParaRPr lang="nl-NL" dirty="0">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8" name="Picture 7"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9"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Content Placeholder 1"/>
          <p:cNvSpPr>
            <a:spLocks noGrp="1"/>
          </p:cNvSpPr>
          <p:nvPr>
            <p:ph idx="1"/>
          </p:nvPr>
        </p:nvSpPr>
        <p:spPr/>
        <p:txBody>
          <a:bodyPr/>
          <a:lstStyle/>
          <a:p>
            <a:endParaRPr lang="nl-NL"/>
          </a:p>
        </p:txBody>
      </p:sp>
      <p:pic>
        <p:nvPicPr>
          <p:cNvPr id="1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4345" y="1816656"/>
            <a:ext cx="2774373" cy="4347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527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De toekomst in onze dromen, toeval?</a:t>
            </a:r>
            <a:r>
              <a:rPr lang="nl-NL" dirty="0" smtClean="0">
                <a:solidFill>
                  <a:schemeClr val="bg1">
                    <a:lumMod val="65000"/>
                    <a:lumOff val="35000"/>
                  </a:schemeClr>
                </a:solidFill>
              </a:rPr>
              <a:t>	</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662337"/>
            <a:ext cx="10515600" cy="4351338"/>
          </a:xfrm>
        </p:spPr>
        <p:txBody>
          <a:bodyPr>
            <a:normAutofit/>
          </a:bodyPr>
          <a:lstStyle/>
          <a:p>
            <a:pPr marL="0" indent="0">
              <a:buNone/>
            </a:pPr>
            <a:r>
              <a:rPr lang="nl-NL" sz="3300" dirty="0" smtClean="0">
                <a:solidFill>
                  <a:schemeClr val="bg1">
                    <a:lumMod val="65000"/>
                    <a:lumOff val="35000"/>
                  </a:schemeClr>
                </a:solidFill>
              </a:rPr>
              <a:t>Wet van de grote getallen (Richard Wiseman):</a:t>
            </a:r>
          </a:p>
          <a:p>
            <a:pPr marL="0" indent="0">
              <a:buNone/>
            </a:pPr>
            <a:endParaRPr lang="nl-NL" sz="3300" dirty="0" smtClean="0">
              <a:solidFill>
                <a:schemeClr val="bg1">
                  <a:lumMod val="65000"/>
                  <a:lumOff val="35000"/>
                </a:schemeClr>
              </a:solidFill>
            </a:endParaRPr>
          </a:p>
          <a:p>
            <a:pPr marL="0" indent="0">
              <a:buNone/>
            </a:pPr>
            <a:r>
              <a:rPr lang="nl-NL" sz="3300" i="1" dirty="0" smtClean="0">
                <a:solidFill>
                  <a:schemeClr val="bg1">
                    <a:lumMod val="65000"/>
                    <a:lumOff val="35000"/>
                  </a:schemeClr>
                </a:solidFill>
              </a:rPr>
              <a:t>“Mensen </a:t>
            </a:r>
            <a:r>
              <a:rPr lang="nl-NL" sz="3300" i="1" dirty="0">
                <a:solidFill>
                  <a:schemeClr val="bg1">
                    <a:lumMod val="65000"/>
                    <a:lumOff val="35000"/>
                  </a:schemeClr>
                </a:solidFill>
              </a:rPr>
              <a:t>dromen zo vaak en er zijn zoveel droomelementen en zoveel gebeurtenissen op een dag, dat er altijd wel duizenden mensen tegelijkertijd ‘iets’ dromen dat overeenkomt met wat er in de toekomst plaatsvindt</a:t>
            </a:r>
            <a:r>
              <a:rPr lang="nl-NL" sz="3300" i="1" dirty="0" smtClean="0">
                <a:solidFill>
                  <a:schemeClr val="bg1">
                    <a:lumMod val="65000"/>
                    <a:lumOff val="35000"/>
                  </a:schemeClr>
                </a:solidFill>
              </a:rPr>
              <a:t>.”</a:t>
            </a:r>
            <a:endParaRPr lang="nl-NL" sz="3300" i="1" dirty="0">
              <a:solidFill>
                <a:schemeClr val="bg1">
                  <a:lumMod val="65000"/>
                  <a:lumOff val="35000"/>
                </a:schemeClr>
              </a:solidFill>
            </a:endParaRPr>
          </a:p>
          <a:p>
            <a:pPr marL="0" indent="0">
              <a:buNone/>
            </a:pPr>
            <a:endParaRPr lang="nl-NL" sz="3300"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94906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pic>
        <p:nvPicPr>
          <p:cNvPr id="5" name="Picture 2" descr="http://upload.wikimedia.org/wikipedia/en/8/8c/An_Experiment_with_Time_book_cover.jpg"/>
          <p:cNvPicPr>
            <a:picLocks noChangeAspect="1" noChangeArrowheads="1"/>
          </p:cNvPicPr>
          <p:nvPr/>
        </p:nvPicPr>
        <p:blipFill rotWithShape="1">
          <a:blip r:embed="rId2">
            <a:extLst>
              <a:ext uri="{28A0092B-C50C-407E-A947-70E740481C1C}">
                <a14:useLocalDpi xmlns:a14="http://schemas.microsoft.com/office/drawing/2010/main" val="0"/>
              </a:ext>
            </a:extLst>
          </a:blip>
          <a:srcRect l="17552" r="16575"/>
          <a:stretch/>
        </p:blipFill>
        <p:spPr bwMode="auto">
          <a:xfrm>
            <a:off x="4602000" y="1690688"/>
            <a:ext cx="2988000" cy="437084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p:txBody>
          <a:bodyPr/>
          <a:lstStyle/>
          <a:p>
            <a:r>
              <a:rPr lang="nl-NL" dirty="0" smtClean="0">
                <a:solidFill>
                  <a:schemeClr val="bg1">
                    <a:lumMod val="65000"/>
                    <a:lumOff val="35000"/>
                  </a:schemeClr>
                </a:solidFill>
              </a:rPr>
              <a:t>An Experiment with Time (1)</a:t>
            </a:r>
            <a:endParaRPr lang="nl-NL" dirty="0">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8" name="Picture 7"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9"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750352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nl-NL" dirty="0" smtClean="0">
                <a:solidFill>
                  <a:schemeClr val="bg1">
                    <a:lumMod val="65000"/>
                    <a:lumOff val="35000"/>
                  </a:schemeClr>
                </a:solidFill>
              </a:rPr>
              <a:t>Noteer je dromen zo zorgvuldig en uitgebreid mogelijk na ontwaken</a:t>
            </a:r>
          </a:p>
          <a:p>
            <a:pPr marL="0" indent="0">
              <a:buNone/>
            </a:pPr>
            <a:r>
              <a:rPr lang="nl-NL" dirty="0" smtClean="0">
                <a:solidFill>
                  <a:schemeClr val="bg1">
                    <a:lumMod val="65000"/>
                    <a:lumOff val="35000"/>
                  </a:schemeClr>
                </a:solidFill>
              </a:rPr>
              <a:t>Lees ‘s avonds de dromen van de voorgaande nachten terug om te kijken naar overeenkomsten van de afgelopen dag</a:t>
            </a:r>
          </a:p>
          <a:p>
            <a:pPr marL="0" indent="0">
              <a:buNone/>
            </a:pPr>
            <a:r>
              <a:rPr lang="nl-NL" dirty="0" smtClean="0">
                <a:solidFill>
                  <a:schemeClr val="bg1">
                    <a:lumMod val="65000"/>
                    <a:lumOff val="35000"/>
                  </a:schemeClr>
                </a:solidFill>
              </a:rPr>
              <a:t>Noteer van elke droom overeenkomsten met gebeurtenissen in verleden en gebeurtenissen in de toekomst</a:t>
            </a:r>
          </a:p>
          <a:p>
            <a:pPr marL="0" indent="0">
              <a:buNone/>
            </a:pPr>
            <a:r>
              <a:rPr lang="nl-NL" dirty="0" smtClean="0">
                <a:solidFill>
                  <a:schemeClr val="bg1">
                    <a:lumMod val="65000"/>
                    <a:lumOff val="35000"/>
                  </a:schemeClr>
                </a:solidFill>
              </a:rPr>
              <a:t>Tel beide en kijk welke vaker voorkomen</a:t>
            </a:r>
          </a:p>
          <a:p>
            <a:pPr marL="0" indent="0">
              <a:buNone/>
            </a:pPr>
            <a:r>
              <a:rPr lang="nl-NL" dirty="0" smtClean="0">
                <a:solidFill>
                  <a:schemeClr val="bg1">
                    <a:lumMod val="65000"/>
                    <a:lumOff val="35000"/>
                  </a:schemeClr>
                </a:solidFill>
              </a:rPr>
              <a:t>Als gebeurtenissen uit de toekomst net zo vaak of vaker in je dromen terecht komen, is er sprake van voorspellende dromen</a:t>
            </a: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sp>
        <p:nvSpPr>
          <p:cNvPr id="6" name="Title 1"/>
          <p:cNvSpPr>
            <a:spLocks noGrp="1"/>
          </p:cNvSpPr>
          <p:nvPr>
            <p:ph type="title"/>
          </p:nvPr>
        </p:nvSpPr>
        <p:spPr/>
        <p:txBody>
          <a:bodyPr/>
          <a:lstStyle/>
          <a:p>
            <a:r>
              <a:rPr lang="nl-NL" dirty="0" smtClean="0">
                <a:solidFill>
                  <a:schemeClr val="bg1">
                    <a:lumMod val="65000"/>
                    <a:lumOff val="35000"/>
                  </a:schemeClr>
                </a:solidFill>
              </a:rPr>
              <a:t>An Experiment with Time (2)</a:t>
            </a:r>
            <a:endParaRPr lang="nl-NL" dirty="0">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8" name="Picture 7"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9"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8052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nl-NL" dirty="0" smtClean="0">
                <a:solidFill>
                  <a:schemeClr val="bg1">
                    <a:lumMod val="65000"/>
                    <a:lumOff val="35000"/>
                  </a:schemeClr>
                </a:solidFill>
              </a:rPr>
              <a:t>Probleem 1: we hanteren minder strenge </a:t>
            </a:r>
            <a:r>
              <a:rPr lang="nl-NL" dirty="0">
                <a:solidFill>
                  <a:schemeClr val="bg1">
                    <a:lumMod val="65000"/>
                    <a:lumOff val="35000"/>
                  </a:schemeClr>
                </a:solidFill>
              </a:rPr>
              <a:t>criteria voor </a:t>
            </a:r>
            <a:r>
              <a:rPr lang="nl-NL" dirty="0" smtClean="0">
                <a:solidFill>
                  <a:schemeClr val="bg1">
                    <a:lumMod val="65000"/>
                    <a:lumOff val="35000"/>
                  </a:schemeClr>
                </a:solidFill>
              </a:rPr>
              <a:t>de overeenkomst met gebeurtenissen uit het verleden dan met gebeurtenissen uit de toekomst. </a:t>
            </a:r>
            <a:endParaRPr lang="nl-NL" dirty="0">
              <a:solidFill>
                <a:schemeClr val="bg1">
                  <a:lumMod val="65000"/>
                  <a:lumOff val="35000"/>
                </a:schemeClr>
              </a:solidFill>
            </a:endParaRPr>
          </a:p>
          <a:p>
            <a:pPr marL="0" indent="0">
              <a:buNone/>
            </a:pPr>
            <a:r>
              <a:rPr lang="nl-NL" dirty="0">
                <a:solidFill>
                  <a:schemeClr val="bg1">
                    <a:lumMod val="65000"/>
                    <a:lumOff val="35000"/>
                  </a:schemeClr>
                </a:solidFill>
              </a:rPr>
              <a:t>Oplossing: </a:t>
            </a:r>
            <a:r>
              <a:rPr lang="nl-NL" dirty="0" smtClean="0">
                <a:solidFill>
                  <a:schemeClr val="bg1">
                    <a:lumMod val="65000"/>
                    <a:lumOff val="35000"/>
                  </a:schemeClr>
                </a:solidFill>
              </a:rPr>
              <a:t>beoordeel alle overeenkomsten tussen droomelementen en dagelijkse gebeurtenissen alsof het om toekomstige gebeurtenissen gaat.</a:t>
            </a:r>
          </a:p>
          <a:p>
            <a:pPr marL="0" lvl="1" indent="0">
              <a:spcBef>
                <a:spcPts val="1000"/>
              </a:spcBef>
              <a:buNone/>
            </a:pPr>
            <a:r>
              <a:rPr lang="nl-NL" sz="2800" dirty="0" smtClean="0">
                <a:solidFill>
                  <a:schemeClr val="bg1">
                    <a:lumMod val="65000"/>
                    <a:lumOff val="35000"/>
                  </a:schemeClr>
                </a:solidFill>
              </a:rPr>
              <a:t>Probleem 2: </a:t>
            </a:r>
            <a:r>
              <a:rPr lang="nl-NL" sz="2800" dirty="0">
                <a:solidFill>
                  <a:schemeClr val="bg1">
                    <a:lumMod val="65000"/>
                    <a:lumOff val="35000"/>
                  </a:schemeClr>
                </a:solidFill>
              </a:rPr>
              <a:t>sommige overeenkomsten zijn dramatischer en treffender dan </a:t>
            </a:r>
            <a:r>
              <a:rPr lang="nl-NL" sz="2800" dirty="0" smtClean="0">
                <a:solidFill>
                  <a:schemeClr val="bg1">
                    <a:lumMod val="65000"/>
                    <a:lumOff val="35000"/>
                  </a:schemeClr>
                </a:solidFill>
              </a:rPr>
              <a:t>andere en zouden meer gewicht in de schaal moeten leggen.</a:t>
            </a:r>
          </a:p>
          <a:p>
            <a:pPr marL="0" lvl="1" indent="0">
              <a:spcBef>
                <a:spcPts val="1000"/>
              </a:spcBef>
              <a:buNone/>
            </a:pPr>
            <a:r>
              <a:rPr lang="nl-NL" sz="2800" dirty="0" smtClean="0">
                <a:solidFill>
                  <a:schemeClr val="bg1">
                    <a:lumMod val="65000"/>
                    <a:lumOff val="35000"/>
                  </a:schemeClr>
                </a:solidFill>
              </a:rPr>
              <a:t>Oplossing: ?</a:t>
            </a:r>
            <a:endParaRPr lang="nl-NL" sz="2800" dirty="0">
              <a:solidFill>
                <a:schemeClr val="bg1">
                  <a:lumMod val="65000"/>
                  <a:lumOff val="35000"/>
                </a:schemeClr>
              </a:solidFill>
            </a:endParaRPr>
          </a:p>
          <a:p>
            <a:pPr marL="0" indent="0">
              <a:buNone/>
            </a:pPr>
            <a:endParaRPr lang="nl-NL"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dirty="0" smtClean="0">
                <a:solidFill>
                  <a:schemeClr val="bg1">
                    <a:lumMod val="75000"/>
                    <a:lumOff val="25000"/>
                  </a:schemeClr>
                </a:solidFill>
              </a:rPr>
              <a:t>Dag van de Parapsychologie                      25 mei 2013</a:t>
            </a:r>
            <a:endParaRPr lang="nl-NL" dirty="0">
              <a:solidFill>
                <a:schemeClr val="bg1">
                  <a:lumMod val="75000"/>
                  <a:lumOff val="25000"/>
                </a:schemeClr>
              </a:solidFill>
            </a:endParaRPr>
          </a:p>
        </p:txBody>
      </p:sp>
      <p:sp>
        <p:nvSpPr>
          <p:cNvPr id="6" name="Title 1"/>
          <p:cNvSpPr>
            <a:spLocks noGrp="1"/>
          </p:cNvSpPr>
          <p:nvPr>
            <p:ph type="title"/>
          </p:nvPr>
        </p:nvSpPr>
        <p:spPr/>
        <p:txBody>
          <a:bodyPr/>
          <a:lstStyle/>
          <a:p>
            <a:r>
              <a:rPr lang="nl-NL" dirty="0" smtClean="0">
                <a:solidFill>
                  <a:schemeClr val="bg1">
                    <a:lumMod val="65000"/>
                    <a:lumOff val="35000"/>
                  </a:schemeClr>
                </a:solidFill>
              </a:rPr>
              <a:t>An Experiment with Time (3)</a:t>
            </a:r>
            <a:endParaRPr lang="nl-NL" dirty="0">
              <a:solidFill>
                <a:schemeClr val="bg1">
                  <a:lumMod val="65000"/>
                  <a:lumOff val="35000"/>
                </a:schemeClr>
              </a:solidFill>
            </a:endParaRPr>
          </a:p>
        </p:txBody>
      </p:sp>
      <p:grpSp>
        <p:nvGrpSpPr>
          <p:cNvPr id="7" name="Group 6"/>
          <p:cNvGrpSpPr/>
          <p:nvPr/>
        </p:nvGrpSpPr>
        <p:grpSpPr>
          <a:xfrm>
            <a:off x="179512" y="6068243"/>
            <a:ext cx="1368152" cy="626169"/>
            <a:chOff x="179512" y="6068243"/>
            <a:chExt cx="1368152" cy="626169"/>
          </a:xfrm>
        </p:grpSpPr>
        <p:pic>
          <p:nvPicPr>
            <p:cNvPr id="8" name="Picture 7" descr="http://www.science.uva.nl/research/scs/visualization/pictures/logos/logo_uva.gif"/>
            <p:cNvPicPr>
              <a:picLocks noChangeAspect="1" noChangeArrowheads="1"/>
            </p:cNvPicPr>
            <p:nvPr/>
          </p:nvPicPr>
          <p:blipFill>
            <a:blip r:embed="rId2"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9" name="Picture 2"/>
            <p:cNvPicPr>
              <a:picLocks noChangeAspect="1" noChangeArrowheads="1"/>
            </p:cNvPicPr>
            <p:nvPr/>
          </p:nvPicPr>
          <p:blipFill>
            <a:blip r:embed="rId3">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56611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Een tweejarige die ‘sorry’ zegt (deel 1)</a:t>
            </a:r>
            <a:r>
              <a:rPr lang="nl-NL" dirty="0" smtClean="0">
                <a:solidFill>
                  <a:schemeClr val="bg1">
                    <a:lumMod val="65000"/>
                    <a:lumOff val="35000"/>
                  </a:schemeClr>
                </a:solidFill>
              </a:rPr>
              <a:t>	</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662337"/>
            <a:ext cx="10515600" cy="4351338"/>
          </a:xfrm>
        </p:spPr>
        <p:txBody>
          <a:bodyPr>
            <a:normAutofit/>
          </a:bodyPr>
          <a:lstStyle/>
          <a:p>
            <a:pPr marL="0" indent="0">
              <a:buNone/>
            </a:pPr>
            <a:r>
              <a:rPr lang="nl-NL" sz="3300" dirty="0" smtClean="0">
                <a:solidFill>
                  <a:schemeClr val="bg1">
                    <a:lumMod val="65000"/>
                    <a:lumOff val="35000"/>
                  </a:schemeClr>
                </a:solidFill>
              </a:rPr>
              <a:t>Ik droomde dat ik met een oude schoolvriendin bij een goede vriend op bezoek was. De vriend had onlangs via kunstmatige inseminatie een dochtertje gekregen. Terwijl we daar waren, zei hij: “Oh ja, ik heb nog twee jongetjes over, willen jullie er misschien allebei één?” </a:t>
            </a:r>
          </a:p>
          <a:p>
            <a:pPr marL="0" indent="0">
              <a:buNone/>
            </a:pPr>
            <a:r>
              <a:rPr lang="nl-NL" sz="3300" dirty="0" smtClean="0">
                <a:solidFill>
                  <a:schemeClr val="bg1">
                    <a:lumMod val="65000"/>
                    <a:lumOff val="35000"/>
                  </a:schemeClr>
                </a:solidFill>
              </a:rPr>
              <a:t>Hij ging naar achter en haalde de jongetjes op, ze waren allebei even oud, ongeveer een jaar of twee. </a:t>
            </a:r>
            <a:r>
              <a:rPr lang="nl-NL" sz="3300" dirty="0" smtClean="0">
                <a:solidFill>
                  <a:schemeClr val="bg1">
                    <a:lumMod val="65000"/>
                    <a:lumOff val="35000"/>
                  </a:schemeClr>
                </a:solidFill>
              </a:rPr>
              <a:t>Mijn vriendin kreeg het jongetje dat Ruben heette, en ik kreeg het andere jongetje, waarvan de naam in mijn droom niet duidelijk was.</a:t>
            </a:r>
            <a:endParaRPr lang="nl-NL" sz="3300"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54040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Een tweejarige die ‘sorry’ zegt (deel 2)</a:t>
            </a:r>
            <a:r>
              <a:rPr lang="nl-NL" dirty="0" smtClean="0">
                <a:solidFill>
                  <a:schemeClr val="bg1">
                    <a:lumMod val="65000"/>
                    <a:lumOff val="35000"/>
                  </a:schemeClr>
                </a:solidFill>
              </a:rPr>
              <a:t>	</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662337"/>
            <a:ext cx="10515600" cy="4351338"/>
          </a:xfrm>
        </p:spPr>
        <p:txBody>
          <a:bodyPr>
            <a:normAutofit/>
          </a:bodyPr>
          <a:lstStyle/>
          <a:p>
            <a:pPr marL="0" indent="0">
              <a:buNone/>
            </a:pPr>
            <a:r>
              <a:rPr lang="nl-NL" sz="3300" dirty="0" smtClean="0">
                <a:solidFill>
                  <a:schemeClr val="bg1">
                    <a:lumMod val="65000"/>
                    <a:lumOff val="35000"/>
                  </a:schemeClr>
                </a:solidFill>
              </a:rPr>
              <a:t>Beide jongetjes waren nogal ondernemend, maar ‘mijn’ jongetje was leuk ondernemend. Hij was ondernemend maar had ook aandacht voor anderen. </a:t>
            </a:r>
          </a:p>
          <a:p>
            <a:pPr marL="0" indent="0">
              <a:buNone/>
            </a:pPr>
            <a:r>
              <a:rPr lang="nl-NL" sz="3300" dirty="0" smtClean="0">
                <a:solidFill>
                  <a:schemeClr val="bg1">
                    <a:lumMod val="65000"/>
                    <a:lumOff val="35000"/>
                  </a:schemeClr>
                </a:solidFill>
              </a:rPr>
              <a:t>Op een gegeven moment hoorde ik hem ‘sorry’ zeggen toen hij een beetje onstuimig was. </a:t>
            </a:r>
          </a:p>
          <a:p>
            <a:pPr marL="0" indent="0">
              <a:buNone/>
            </a:pPr>
            <a:r>
              <a:rPr lang="nl-NL" sz="3300" dirty="0" smtClean="0">
                <a:solidFill>
                  <a:schemeClr val="bg1">
                    <a:lumMod val="65000"/>
                    <a:lumOff val="35000"/>
                  </a:schemeClr>
                </a:solidFill>
              </a:rPr>
              <a:t>Ik dacht: wat een beleefd jongetje, en wat bijzonder voor een kind van twee.</a:t>
            </a: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3089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bg1">
                    <a:lumMod val="65000"/>
                    <a:lumOff val="35000"/>
                  </a:schemeClr>
                </a:solidFill>
              </a:rPr>
              <a:t>Een tweejarige die ‘sorry’ zegt (deel 3)</a:t>
            </a:r>
            <a:r>
              <a:rPr lang="nl-NL" dirty="0" smtClean="0">
                <a:solidFill>
                  <a:schemeClr val="bg1">
                    <a:lumMod val="65000"/>
                    <a:lumOff val="35000"/>
                  </a:schemeClr>
                </a:solidFill>
              </a:rPr>
              <a:t>	</a:t>
            </a:r>
            <a:endParaRPr lang="nl-NL" dirty="0">
              <a:solidFill>
                <a:schemeClr val="bg1">
                  <a:lumMod val="65000"/>
                  <a:lumOff val="35000"/>
                </a:schemeClr>
              </a:solidFill>
            </a:endParaRPr>
          </a:p>
        </p:txBody>
      </p:sp>
      <p:sp>
        <p:nvSpPr>
          <p:cNvPr id="3" name="Content Placeholder 2"/>
          <p:cNvSpPr>
            <a:spLocks noGrp="1"/>
          </p:cNvSpPr>
          <p:nvPr>
            <p:ph idx="1"/>
          </p:nvPr>
        </p:nvSpPr>
        <p:spPr>
          <a:xfrm>
            <a:off x="838200" y="1662337"/>
            <a:ext cx="10515600" cy="4351338"/>
          </a:xfrm>
        </p:spPr>
        <p:txBody>
          <a:bodyPr>
            <a:normAutofit/>
          </a:bodyPr>
          <a:lstStyle/>
          <a:p>
            <a:pPr marL="0" indent="0">
              <a:buNone/>
            </a:pPr>
            <a:r>
              <a:rPr lang="nl-NL" sz="3300" dirty="0" smtClean="0">
                <a:solidFill>
                  <a:schemeClr val="bg1">
                    <a:lumMod val="65000"/>
                    <a:lumOff val="35000"/>
                  </a:schemeClr>
                </a:solidFill>
              </a:rPr>
              <a:t>De volgende avond kwam ik al zappend bij de show van Ellen Degeneres.</a:t>
            </a:r>
          </a:p>
          <a:p>
            <a:pPr marL="0" indent="0">
              <a:buNone/>
            </a:pPr>
            <a:r>
              <a:rPr lang="nl-NL" sz="3300" dirty="0" smtClean="0">
                <a:solidFill>
                  <a:schemeClr val="bg1">
                    <a:lumMod val="65000"/>
                    <a:lumOff val="35000"/>
                  </a:schemeClr>
                </a:solidFill>
              </a:rPr>
              <a:t>Haar gast vertelde dat zijn vrouw in verwachting was van hun tweede kind, maar hij had al een dochtertje van twee. Hij beschreef hoe beleefd zijn dochtertje was. Laatst zei ze nog ‘sorry’ toen ze iets fout had gedaan.</a:t>
            </a:r>
            <a:endParaRPr lang="nl-NL" sz="3300" dirty="0" smtClean="0">
              <a:solidFill>
                <a:schemeClr val="bg1">
                  <a:lumMod val="65000"/>
                  <a:lumOff val="35000"/>
                </a:schemeClr>
              </a:solidFill>
            </a:endParaRPr>
          </a:p>
        </p:txBody>
      </p:sp>
      <p:sp>
        <p:nvSpPr>
          <p:cNvPr id="4" name="Footer Placeholder 3"/>
          <p:cNvSpPr>
            <a:spLocks noGrp="1"/>
          </p:cNvSpPr>
          <p:nvPr>
            <p:ph type="ftr" sz="quarter" idx="11"/>
          </p:nvPr>
        </p:nvSpPr>
        <p:spPr/>
        <p:txBody>
          <a:bodyPr/>
          <a:lstStyle/>
          <a:p>
            <a:r>
              <a:rPr lang="nl-NL" smtClean="0">
                <a:solidFill>
                  <a:schemeClr val="bg1">
                    <a:lumMod val="65000"/>
                    <a:lumOff val="35000"/>
                  </a:schemeClr>
                </a:solidFill>
              </a:rPr>
              <a:t>Dag van de Parapsychologie                      25 mei 2013</a:t>
            </a:r>
            <a:endParaRPr lang="nl-NL">
              <a:solidFill>
                <a:schemeClr val="bg1">
                  <a:lumMod val="65000"/>
                  <a:lumOff val="35000"/>
                </a:schemeClr>
              </a:solidFill>
            </a:endParaRPr>
          </a:p>
        </p:txBody>
      </p:sp>
      <p:grpSp>
        <p:nvGrpSpPr>
          <p:cNvPr id="5" name="Group 4"/>
          <p:cNvGrpSpPr/>
          <p:nvPr/>
        </p:nvGrpSpPr>
        <p:grpSpPr>
          <a:xfrm>
            <a:off x="179512" y="6068243"/>
            <a:ext cx="1368152" cy="626169"/>
            <a:chOff x="179512" y="6068243"/>
            <a:chExt cx="1368152" cy="626169"/>
          </a:xfrm>
        </p:grpSpPr>
        <p:pic>
          <p:nvPicPr>
            <p:cNvPr id="6" name="Picture 5" descr="http://www.science.uva.nl/research/scs/visualization/pictures/logos/logo_uva.gif"/>
            <p:cNvPicPr>
              <a:picLocks noChangeAspect="1" noChangeArrowheads="1"/>
            </p:cNvPicPr>
            <p:nvPr/>
          </p:nvPicPr>
          <p:blipFill>
            <a:blip r:embed="rId3" cstate="print">
              <a:duotone>
                <a:srgbClr val="EEECE1">
                  <a:shade val="45000"/>
                  <a:satMod val="135000"/>
                </a:srgbClr>
                <a:prstClr val="white"/>
              </a:duotone>
            </a:blip>
            <a:srcRect/>
            <a:stretch>
              <a:fillRect/>
            </a:stretch>
          </p:blipFill>
          <p:spPr bwMode="auto">
            <a:xfrm>
              <a:off x="179512" y="6093296"/>
              <a:ext cx="576064" cy="576064"/>
            </a:xfrm>
            <a:prstGeom prst="rect">
              <a:avLst/>
            </a:prstGeom>
            <a:noFill/>
            <a:effectLst>
              <a:outerShdw sx="1000" sy="1000" algn="ctr" rotWithShape="0">
                <a:srgbClr val="000000"/>
              </a:outerShdw>
            </a:effectLst>
          </p:spPr>
        </p:pic>
        <p:pic>
          <p:nvPicPr>
            <p:cNvPr id="7" name="Picture 2"/>
            <p:cNvPicPr>
              <a:picLocks noChangeAspect="1" noChangeArrowheads="1"/>
            </p:cNvPicPr>
            <p:nvPr/>
          </p:nvPicPr>
          <p:blipFill>
            <a:blip r:embed="rId4">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50941" y="6068243"/>
              <a:ext cx="696723" cy="62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0782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595</TotalTime>
  <Words>1377</Words>
  <Application>Microsoft Office PowerPoint</Application>
  <PresentationFormat>Widescreen</PresentationFormat>
  <Paragraphs>121</Paragraphs>
  <Slides>21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VOORSPELLENDE DROMEN</vt:lpstr>
      <vt:lpstr>Waar gaat deze presentatie over?</vt:lpstr>
      <vt:lpstr>De toekomst in onze dromen, toeval? </vt:lpstr>
      <vt:lpstr>An Experiment with Time (1)</vt:lpstr>
      <vt:lpstr>An Experiment with Time (2)</vt:lpstr>
      <vt:lpstr>An Experiment with Time (3)</vt:lpstr>
      <vt:lpstr>Een tweejarige die ‘sorry’ zegt (deel 1) </vt:lpstr>
      <vt:lpstr>Een tweejarige die ‘sorry’ zegt (deel 2) </vt:lpstr>
      <vt:lpstr>Een tweejarige die ‘sorry’ zegt (deel 3) </vt:lpstr>
      <vt:lpstr>Elementen uit verleden en uit toekomst </vt:lpstr>
      <vt:lpstr>De kroonluchter (deel 1) </vt:lpstr>
      <vt:lpstr>De kroonluchter (deel 2) </vt:lpstr>
      <vt:lpstr>De kroonluchter (deel 3) </vt:lpstr>
      <vt:lpstr>Drama of trivia?</vt:lpstr>
      <vt:lpstr>Ligt de toekomst vast?</vt:lpstr>
      <vt:lpstr>Weet je na ontwaken of een droom voorspellend is?</vt:lpstr>
      <vt:lpstr>Wat zijn jullie ervaringen:</vt:lpstr>
      <vt:lpstr>Zoeken naar verklaringen(1)</vt:lpstr>
      <vt:lpstr>Zoeken naar verklaringen (2)</vt:lpstr>
      <vt:lpstr>Wat kun je zelf doen?</vt:lpstr>
      <vt:lpstr>Dank voor uw aandacht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VOORSPELLENDE DROMEN</dc:title>
  <dc:creator>Eva</dc:creator>
  <cp:lastModifiedBy>Eva</cp:lastModifiedBy>
  <cp:revision>34</cp:revision>
  <dcterms:created xsi:type="dcterms:W3CDTF">2013-05-22T09:12:18Z</dcterms:created>
  <dcterms:modified xsi:type="dcterms:W3CDTF">2013-05-25T08:36:21Z</dcterms:modified>
</cp:coreProperties>
</file>